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6"/>
  </p:notesMasterIdLst>
  <p:sldIdLst>
    <p:sldId id="269" r:id="rId2"/>
    <p:sldId id="257" r:id="rId3"/>
    <p:sldId id="258" r:id="rId4"/>
    <p:sldId id="270" r:id="rId5"/>
    <p:sldId id="271" r:id="rId6"/>
    <p:sldId id="262" r:id="rId7"/>
    <p:sldId id="265" r:id="rId8"/>
    <p:sldId id="260" r:id="rId9"/>
    <p:sldId id="263" r:id="rId10"/>
    <p:sldId id="266" r:id="rId11"/>
    <p:sldId id="261" r:id="rId12"/>
    <p:sldId id="268" r:id="rId13"/>
    <p:sldId id="264" r:id="rId14"/>
    <p:sldId id="267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une Beaver" initials="JB" lastIdx="4" clrIdx="0">
    <p:extLst>
      <p:ext uri="{19B8F6BF-5375-455C-9EA6-DF929625EA0E}">
        <p15:presenceInfo xmlns:p15="http://schemas.microsoft.com/office/powerpoint/2012/main" userId="30f6f8163c0b1fd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3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3" autoAdjust="0"/>
    <p:restoredTop sz="94575" autoAdjust="0"/>
  </p:normalViewPr>
  <p:slideViewPr>
    <p:cSldViewPr snapToGrid="0">
      <p:cViewPr varScale="1">
        <p:scale>
          <a:sx n="107" d="100"/>
          <a:sy n="107" d="100"/>
        </p:scale>
        <p:origin x="88" y="13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1">
  <dgm:title val=""/>
  <dgm:desc val=""/>
  <dgm:catLst>
    <dgm:cat type="accent6" pri="11100"/>
  </dgm:catLst>
  <dgm:styleLbl name="node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6">
        <a:alpha val="4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3EB3A8F-B6EE-44E7-9450-35083F499BE2}" type="doc">
      <dgm:prSet loTypeId="urn:microsoft.com/office/officeart/2009/3/layout/OpposingIdeas" loCatId="relationship" qsTypeId="urn:microsoft.com/office/officeart/2005/8/quickstyle/simple1" qsCatId="simple" csTypeId="urn:microsoft.com/office/officeart/2005/8/colors/accent6_1" csCatId="accent6" phldr="1"/>
      <dgm:spPr/>
      <dgm:t>
        <a:bodyPr/>
        <a:lstStyle/>
        <a:p>
          <a:endParaRPr lang="en-US"/>
        </a:p>
      </dgm:t>
    </dgm:pt>
    <dgm:pt modelId="{4C64E2C3-305D-490B-8D38-E3B11442C2A0}">
      <dgm:prSet phldrT="[Text]"/>
      <dgm:spPr/>
      <dgm:t>
        <a:bodyPr/>
        <a:lstStyle/>
        <a:p>
          <a:r>
            <a:rPr lang="en-US" dirty="0"/>
            <a:t>Positive</a:t>
          </a:r>
        </a:p>
      </dgm:t>
    </dgm:pt>
    <dgm:pt modelId="{DB14F776-2BE8-4D41-82B6-2A3631A1B841}" type="parTrans" cxnId="{224E334B-C0DE-4CB3-8C26-5264AB2AEA57}">
      <dgm:prSet/>
      <dgm:spPr/>
      <dgm:t>
        <a:bodyPr/>
        <a:lstStyle/>
        <a:p>
          <a:endParaRPr lang="en-US"/>
        </a:p>
      </dgm:t>
    </dgm:pt>
    <dgm:pt modelId="{E3F1C304-6486-432E-BE59-F84985AEB3F1}" type="sibTrans" cxnId="{224E334B-C0DE-4CB3-8C26-5264AB2AEA57}">
      <dgm:prSet/>
      <dgm:spPr/>
      <dgm:t>
        <a:bodyPr/>
        <a:lstStyle/>
        <a:p>
          <a:endParaRPr lang="en-US"/>
        </a:p>
      </dgm:t>
    </dgm:pt>
    <dgm:pt modelId="{1376F350-67BE-4A75-B834-62734C087766}">
      <dgm:prSet phldrT="[Text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400" b="0" dirty="0"/>
            <a:t>Stock sentiment analysis can be used to determine investors' opinions of a specific stock or asset</a:t>
          </a:r>
        </a:p>
        <a:p>
          <a:pPr>
            <a:buFont typeface="Arial" panose="020B0604020202020204" pitchFamily="34" charset="0"/>
            <a:buChar char="•"/>
          </a:pPr>
          <a:endParaRPr lang="en-US" sz="1400" b="0" dirty="0"/>
        </a:p>
        <a:p>
          <a:pPr>
            <a:buFont typeface="Arial" panose="020B0604020202020204" pitchFamily="34" charset="0"/>
            <a:buChar char="•"/>
          </a:pPr>
          <a:r>
            <a:rPr lang="en-US" sz="1400" b="0" dirty="0"/>
            <a:t>Create efficient allocation of capital</a:t>
          </a:r>
        </a:p>
        <a:p>
          <a:pPr>
            <a:buFont typeface="Arial" panose="020B0604020202020204" pitchFamily="34" charset="0"/>
            <a:buChar char="•"/>
          </a:pPr>
          <a:endParaRPr lang="en-US" sz="1400" b="0" dirty="0"/>
        </a:p>
        <a:p>
          <a:pPr>
            <a:buFont typeface="Arial" panose="020B0604020202020204" pitchFamily="34" charset="0"/>
            <a:buChar char="•"/>
          </a:pPr>
          <a:r>
            <a:rPr lang="en-US" sz="1400" b="0" dirty="0"/>
            <a:t>Promote collaboration / research sharing for medium or small size company</a:t>
          </a:r>
        </a:p>
        <a:p>
          <a:pPr>
            <a:buFont typeface="Arial" panose="020B0604020202020204" pitchFamily="34" charset="0"/>
            <a:buChar char="•"/>
          </a:pPr>
          <a:endParaRPr lang="en-US" sz="1400" b="0" dirty="0"/>
        </a:p>
        <a:p>
          <a:pPr>
            <a:buFont typeface="Arial" panose="020B0604020202020204" pitchFamily="34" charset="0"/>
            <a:buChar char="•"/>
          </a:pPr>
          <a:r>
            <a:rPr lang="en-US" sz="1400" b="0" dirty="0"/>
            <a:t>Hint a future price action</a:t>
          </a:r>
        </a:p>
        <a:p>
          <a:pPr>
            <a:buFont typeface="Arial" panose="020B0604020202020204" pitchFamily="34" charset="0"/>
            <a:buChar char="•"/>
          </a:pPr>
          <a:endParaRPr lang="en-US" sz="1400" b="0" dirty="0"/>
        </a:p>
        <a:p>
          <a:pPr>
            <a:buFont typeface="Arial" panose="020B0604020202020204" pitchFamily="34" charset="0"/>
            <a:buChar char="•"/>
          </a:pPr>
          <a:r>
            <a:rPr lang="en-US" sz="1400" b="0" dirty="0"/>
            <a:t>Use as a marketing tool to promote company visions / plan </a:t>
          </a:r>
        </a:p>
        <a:p>
          <a:pPr>
            <a:buFont typeface="Arial" panose="020B0604020202020204" pitchFamily="34" charset="0"/>
            <a:buChar char="•"/>
          </a:pPr>
          <a:endParaRPr lang="en-US" sz="1400" b="0" dirty="0"/>
        </a:p>
        <a:p>
          <a:pPr>
            <a:buFont typeface="Arial" panose="020B0604020202020204" pitchFamily="34" charset="0"/>
            <a:buChar char="•"/>
          </a:pPr>
          <a:r>
            <a:rPr lang="en-US" sz="1400" b="0" dirty="0"/>
            <a:t>Cost effective / spread out messages in matter of seconds / open 24 hours</a:t>
          </a:r>
        </a:p>
        <a:p>
          <a:pPr>
            <a:buFont typeface="Arial" panose="020B0604020202020204" pitchFamily="34" charset="0"/>
            <a:buChar char="•"/>
          </a:pPr>
          <a:endParaRPr lang="en-US" sz="1400" b="0" dirty="0"/>
        </a:p>
        <a:p>
          <a:pPr>
            <a:buFont typeface="Arial" panose="020B0604020202020204" pitchFamily="34" charset="0"/>
            <a:buChar char="•"/>
          </a:pPr>
          <a:endParaRPr lang="en-US" sz="1400" b="0" dirty="0"/>
        </a:p>
      </dgm:t>
    </dgm:pt>
    <dgm:pt modelId="{F32EBF8A-4AD0-4A37-8AA1-2EFADC4C7B12}" type="parTrans" cxnId="{2F47D670-243F-4C78-82AE-73C61CC79CDA}">
      <dgm:prSet/>
      <dgm:spPr/>
      <dgm:t>
        <a:bodyPr/>
        <a:lstStyle/>
        <a:p>
          <a:endParaRPr lang="en-US"/>
        </a:p>
      </dgm:t>
    </dgm:pt>
    <dgm:pt modelId="{BA6BF9B2-7F4F-46A4-A310-E471A7466B6F}" type="sibTrans" cxnId="{2F47D670-243F-4C78-82AE-73C61CC79CDA}">
      <dgm:prSet/>
      <dgm:spPr/>
      <dgm:t>
        <a:bodyPr/>
        <a:lstStyle/>
        <a:p>
          <a:endParaRPr lang="en-US"/>
        </a:p>
      </dgm:t>
    </dgm:pt>
    <dgm:pt modelId="{8FA3B885-A8A0-4E68-AE2C-A9F2EEB9DFEF}">
      <dgm:prSet phldrT="[Text]"/>
      <dgm:spPr/>
      <dgm:t>
        <a:bodyPr/>
        <a:lstStyle/>
        <a:p>
          <a:r>
            <a:rPr lang="en-US" dirty="0"/>
            <a:t>Negative</a:t>
          </a:r>
        </a:p>
      </dgm:t>
    </dgm:pt>
    <dgm:pt modelId="{3FB4C967-0751-4114-8748-71581A8AA1C4}" type="parTrans" cxnId="{543BB27C-9429-4007-98B1-265ECED57D88}">
      <dgm:prSet/>
      <dgm:spPr/>
      <dgm:t>
        <a:bodyPr/>
        <a:lstStyle/>
        <a:p>
          <a:endParaRPr lang="en-US"/>
        </a:p>
      </dgm:t>
    </dgm:pt>
    <dgm:pt modelId="{D846EA4E-F1AA-4053-A18E-275E300AE8F4}" type="sibTrans" cxnId="{543BB27C-9429-4007-98B1-265ECED57D88}">
      <dgm:prSet/>
      <dgm:spPr/>
      <dgm:t>
        <a:bodyPr/>
        <a:lstStyle/>
        <a:p>
          <a:endParaRPr lang="en-US"/>
        </a:p>
      </dgm:t>
    </dgm:pt>
    <dgm:pt modelId="{426010C5-3180-4C21-B3B1-FA2F2234FAA9}">
      <dgm:prSet phldrT="[Text]" custT="1"/>
      <dgm:spPr/>
      <dgm:t>
        <a:bodyPr/>
        <a:lstStyle/>
        <a:p>
          <a:r>
            <a:rPr lang="en-US" sz="1400" dirty="0"/>
            <a:t>No boundary / hard to control</a:t>
          </a:r>
        </a:p>
        <a:p>
          <a:endParaRPr lang="en-US" sz="1400" dirty="0"/>
        </a:p>
        <a:p>
          <a:r>
            <a:rPr lang="en-US" sz="1400" dirty="0"/>
            <a:t>Speculative mania with explosive Impact </a:t>
          </a:r>
        </a:p>
        <a:p>
          <a:endParaRPr lang="en-US" sz="1400" dirty="0"/>
        </a:p>
        <a:p>
          <a:r>
            <a:rPr lang="en-US" sz="1400" dirty="0"/>
            <a:t>Cost increase – monitor the activity </a:t>
          </a:r>
        </a:p>
      </dgm:t>
    </dgm:pt>
    <dgm:pt modelId="{05AB5D35-0774-4776-B256-993D78BB65B2}" type="parTrans" cxnId="{212B8E1F-D2FC-48C6-960C-36D8EAD4DD22}">
      <dgm:prSet/>
      <dgm:spPr/>
      <dgm:t>
        <a:bodyPr/>
        <a:lstStyle/>
        <a:p>
          <a:endParaRPr lang="en-US"/>
        </a:p>
      </dgm:t>
    </dgm:pt>
    <dgm:pt modelId="{926E6C6F-5A6B-431B-8CA8-8CD620B41D30}" type="sibTrans" cxnId="{212B8E1F-D2FC-48C6-960C-36D8EAD4DD22}">
      <dgm:prSet/>
      <dgm:spPr/>
      <dgm:t>
        <a:bodyPr/>
        <a:lstStyle/>
        <a:p>
          <a:endParaRPr lang="en-US"/>
        </a:p>
      </dgm:t>
    </dgm:pt>
    <dgm:pt modelId="{43583936-BE2E-4A42-BDD7-B1F8D780A152}" type="pres">
      <dgm:prSet presAssocID="{33EB3A8F-B6EE-44E7-9450-35083F499BE2}" presName="Name0" presStyleCnt="0">
        <dgm:presLayoutVars>
          <dgm:chMax val="2"/>
          <dgm:dir/>
          <dgm:animOne val="branch"/>
          <dgm:animLvl val="lvl"/>
          <dgm:resizeHandles val="exact"/>
        </dgm:presLayoutVars>
      </dgm:prSet>
      <dgm:spPr/>
    </dgm:pt>
    <dgm:pt modelId="{FED34DFC-5A96-4004-A633-CE7D2D54910C}" type="pres">
      <dgm:prSet presAssocID="{33EB3A8F-B6EE-44E7-9450-35083F499BE2}" presName="Background" presStyleLbl="node1" presStyleIdx="0" presStyleCnt="1" custScaleY="155080"/>
      <dgm:spPr/>
    </dgm:pt>
    <dgm:pt modelId="{1CA7571A-7FA6-43F8-9960-659F759D15F8}" type="pres">
      <dgm:prSet presAssocID="{33EB3A8F-B6EE-44E7-9450-35083F499BE2}" presName="Divider" presStyleLbl="callout" presStyleIdx="0" presStyleCnt="1"/>
      <dgm:spPr/>
    </dgm:pt>
    <dgm:pt modelId="{54B36BEB-B805-430A-A71D-5A401F0B1289}" type="pres">
      <dgm:prSet presAssocID="{33EB3A8F-B6EE-44E7-9450-35083F499BE2}" presName="ChildText1" presStyleLbl="revTx" presStyleIdx="0" presStyleCnt="0" custScaleY="89112" custLinFactNeighborY="-31112">
        <dgm:presLayoutVars>
          <dgm:chMax val="0"/>
          <dgm:chPref val="0"/>
          <dgm:bulletEnabled val="1"/>
        </dgm:presLayoutVars>
      </dgm:prSet>
      <dgm:spPr/>
    </dgm:pt>
    <dgm:pt modelId="{AFF5B524-E311-4862-8C03-B4F86BD086FB}" type="pres">
      <dgm:prSet presAssocID="{33EB3A8F-B6EE-44E7-9450-35083F499BE2}" presName="ChildText2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DF332A6F-3607-4AB8-A888-F19CF85FA8C6}" type="pres">
      <dgm:prSet presAssocID="{33EB3A8F-B6EE-44E7-9450-35083F499BE2}" presName="ParentText1" presStyleLbl="revTx" presStyleIdx="0" presStyleCnt="0">
        <dgm:presLayoutVars>
          <dgm:chMax val="1"/>
          <dgm:chPref val="1"/>
        </dgm:presLayoutVars>
      </dgm:prSet>
      <dgm:spPr/>
    </dgm:pt>
    <dgm:pt modelId="{A2607331-25FF-497A-A578-76EA60891878}" type="pres">
      <dgm:prSet presAssocID="{33EB3A8F-B6EE-44E7-9450-35083F499BE2}" presName="ParentShape1" presStyleLbl="alignImgPlace1" presStyleIdx="0" presStyleCnt="2" custScaleX="197842">
        <dgm:presLayoutVars/>
      </dgm:prSet>
      <dgm:spPr/>
    </dgm:pt>
    <dgm:pt modelId="{B80409DC-E99D-437F-8C76-FDFE493D70BB}" type="pres">
      <dgm:prSet presAssocID="{33EB3A8F-B6EE-44E7-9450-35083F499BE2}" presName="ParentText2" presStyleLbl="revTx" presStyleIdx="0" presStyleCnt="0">
        <dgm:presLayoutVars>
          <dgm:chMax val="1"/>
          <dgm:chPref val="1"/>
        </dgm:presLayoutVars>
      </dgm:prSet>
      <dgm:spPr/>
    </dgm:pt>
    <dgm:pt modelId="{CA490437-1E47-4B2B-B167-5E9E2BC2BBF8}" type="pres">
      <dgm:prSet presAssocID="{33EB3A8F-B6EE-44E7-9450-35083F499BE2}" presName="ParentShape2" presStyleLbl="alignImgPlace1" presStyleIdx="1" presStyleCnt="2" custScaleX="194753">
        <dgm:presLayoutVars/>
      </dgm:prSet>
      <dgm:spPr/>
    </dgm:pt>
  </dgm:ptLst>
  <dgm:cxnLst>
    <dgm:cxn modelId="{AE2D9A07-3006-4B77-B0F4-481DB77C8EED}" type="presOf" srcId="{8FA3B885-A8A0-4E68-AE2C-A9F2EEB9DFEF}" destId="{B80409DC-E99D-437F-8C76-FDFE493D70BB}" srcOrd="0" destOrd="0" presId="urn:microsoft.com/office/officeart/2009/3/layout/OpposingIdeas"/>
    <dgm:cxn modelId="{212B8E1F-D2FC-48C6-960C-36D8EAD4DD22}" srcId="{8FA3B885-A8A0-4E68-AE2C-A9F2EEB9DFEF}" destId="{426010C5-3180-4C21-B3B1-FA2F2234FAA9}" srcOrd="0" destOrd="0" parTransId="{05AB5D35-0774-4776-B256-993D78BB65B2}" sibTransId="{926E6C6F-5A6B-431B-8CA8-8CD620B41D30}"/>
    <dgm:cxn modelId="{224E334B-C0DE-4CB3-8C26-5264AB2AEA57}" srcId="{33EB3A8F-B6EE-44E7-9450-35083F499BE2}" destId="{4C64E2C3-305D-490B-8D38-E3B11442C2A0}" srcOrd="0" destOrd="0" parTransId="{DB14F776-2BE8-4D41-82B6-2A3631A1B841}" sibTransId="{E3F1C304-6486-432E-BE59-F84985AEB3F1}"/>
    <dgm:cxn modelId="{0A7E686C-49E9-4D4F-84FF-D54AF4A44E22}" type="presOf" srcId="{4C64E2C3-305D-490B-8D38-E3B11442C2A0}" destId="{DF332A6F-3607-4AB8-A888-F19CF85FA8C6}" srcOrd="0" destOrd="0" presId="urn:microsoft.com/office/officeart/2009/3/layout/OpposingIdeas"/>
    <dgm:cxn modelId="{2F47D670-243F-4C78-82AE-73C61CC79CDA}" srcId="{4C64E2C3-305D-490B-8D38-E3B11442C2A0}" destId="{1376F350-67BE-4A75-B834-62734C087766}" srcOrd="0" destOrd="0" parTransId="{F32EBF8A-4AD0-4A37-8AA1-2EFADC4C7B12}" sibTransId="{BA6BF9B2-7F4F-46A4-A310-E471A7466B6F}"/>
    <dgm:cxn modelId="{02513B55-B61A-4218-94D7-97793C977069}" type="presOf" srcId="{1376F350-67BE-4A75-B834-62734C087766}" destId="{54B36BEB-B805-430A-A71D-5A401F0B1289}" srcOrd="0" destOrd="0" presId="urn:microsoft.com/office/officeart/2009/3/layout/OpposingIdeas"/>
    <dgm:cxn modelId="{543BB27C-9429-4007-98B1-265ECED57D88}" srcId="{33EB3A8F-B6EE-44E7-9450-35083F499BE2}" destId="{8FA3B885-A8A0-4E68-AE2C-A9F2EEB9DFEF}" srcOrd="1" destOrd="0" parTransId="{3FB4C967-0751-4114-8748-71581A8AA1C4}" sibTransId="{D846EA4E-F1AA-4053-A18E-275E300AE8F4}"/>
    <dgm:cxn modelId="{CA4E19AD-2B6E-4B33-8C3F-8F52BE6AC209}" type="presOf" srcId="{33EB3A8F-B6EE-44E7-9450-35083F499BE2}" destId="{43583936-BE2E-4A42-BDD7-B1F8D780A152}" srcOrd="0" destOrd="0" presId="urn:microsoft.com/office/officeart/2009/3/layout/OpposingIdeas"/>
    <dgm:cxn modelId="{6912F8B7-8E2E-4D9F-BC24-9BD34E17A2D0}" type="presOf" srcId="{8FA3B885-A8A0-4E68-AE2C-A9F2EEB9DFEF}" destId="{CA490437-1E47-4B2B-B167-5E9E2BC2BBF8}" srcOrd="1" destOrd="0" presId="urn:microsoft.com/office/officeart/2009/3/layout/OpposingIdeas"/>
    <dgm:cxn modelId="{4965B5E2-3830-4189-BAF9-0D1EFF7D52A0}" type="presOf" srcId="{4C64E2C3-305D-490B-8D38-E3B11442C2A0}" destId="{A2607331-25FF-497A-A578-76EA60891878}" srcOrd="1" destOrd="0" presId="urn:microsoft.com/office/officeart/2009/3/layout/OpposingIdeas"/>
    <dgm:cxn modelId="{63DC34FD-63A7-4151-868A-C910458B1D96}" type="presOf" srcId="{426010C5-3180-4C21-B3B1-FA2F2234FAA9}" destId="{AFF5B524-E311-4862-8C03-B4F86BD086FB}" srcOrd="0" destOrd="0" presId="urn:microsoft.com/office/officeart/2009/3/layout/OpposingIdeas"/>
    <dgm:cxn modelId="{A995FCF1-2818-49B3-9C86-3A547F018B8B}" type="presParOf" srcId="{43583936-BE2E-4A42-BDD7-B1F8D780A152}" destId="{FED34DFC-5A96-4004-A633-CE7D2D54910C}" srcOrd="0" destOrd="0" presId="urn:microsoft.com/office/officeart/2009/3/layout/OpposingIdeas"/>
    <dgm:cxn modelId="{4FDDBD0A-510F-4A83-A2C1-DA1146C695D4}" type="presParOf" srcId="{43583936-BE2E-4A42-BDD7-B1F8D780A152}" destId="{1CA7571A-7FA6-43F8-9960-659F759D15F8}" srcOrd="1" destOrd="0" presId="urn:microsoft.com/office/officeart/2009/3/layout/OpposingIdeas"/>
    <dgm:cxn modelId="{EE5AB7AE-D22D-4C8C-A276-B66D5F5B47C2}" type="presParOf" srcId="{43583936-BE2E-4A42-BDD7-B1F8D780A152}" destId="{54B36BEB-B805-430A-A71D-5A401F0B1289}" srcOrd="2" destOrd="0" presId="urn:microsoft.com/office/officeart/2009/3/layout/OpposingIdeas"/>
    <dgm:cxn modelId="{6C063787-EC5D-4E0B-8198-C9ED9F36F5F8}" type="presParOf" srcId="{43583936-BE2E-4A42-BDD7-B1F8D780A152}" destId="{AFF5B524-E311-4862-8C03-B4F86BD086FB}" srcOrd="3" destOrd="0" presId="urn:microsoft.com/office/officeart/2009/3/layout/OpposingIdeas"/>
    <dgm:cxn modelId="{34C1B05D-8F66-4188-86EA-7643D1C137F8}" type="presParOf" srcId="{43583936-BE2E-4A42-BDD7-B1F8D780A152}" destId="{DF332A6F-3607-4AB8-A888-F19CF85FA8C6}" srcOrd="4" destOrd="0" presId="urn:microsoft.com/office/officeart/2009/3/layout/OpposingIdeas"/>
    <dgm:cxn modelId="{BE312247-8807-4BF5-BC6B-35489EAC46B5}" type="presParOf" srcId="{43583936-BE2E-4A42-BDD7-B1F8D780A152}" destId="{A2607331-25FF-497A-A578-76EA60891878}" srcOrd="5" destOrd="0" presId="urn:microsoft.com/office/officeart/2009/3/layout/OpposingIdeas"/>
    <dgm:cxn modelId="{E26132ED-F9AF-4909-9B1D-0342EC3D8CF5}" type="presParOf" srcId="{43583936-BE2E-4A42-BDD7-B1F8D780A152}" destId="{B80409DC-E99D-437F-8C76-FDFE493D70BB}" srcOrd="6" destOrd="0" presId="urn:microsoft.com/office/officeart/2009/3/layout/OpposingIdeas"/>
    <dgm:cxn modelId="{D0E83FAE-724D-48B3-8CEA-455EB1AF064A}" type="presParOf" srcId="{43583936-BE2E-4A42-BDD7-B1F8D780A152}" destId="{CA490437-1E47-4B2B-B167-5E9E2BC2BBF8}" srcOrd="7" destOrd="0" presId="urn:microsoft.com/office/officeart/2009/3/layout/OpposingIdeas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ED34DFC-5A96-4004-A633-CE7D2D54910C}">
      <dsp:nvSpPr>
        <dsp:cNvPr id="0" name=""/>
        <dsp:cNvSpPr/>
      </dsp:nvSpPr>
      <dsp:spPr>
        <a:xfrm>
          <a:off x="1655887" y="-63745"/>
          <a:ext cx="6650330" cy="5546157"/>
        </a:xfrm>
        <a:prstGeom prst="round2DiagRect">
          <a:avLst>
            <a:gd name="adj1" fmla="val 0"/>
            <a:gd name="adj2" fmla="val 166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A7571A-7FA6-43F8-9960-659F759D15F8}">
      <dsp:nvSpPr>
        <dsp:cNvPr id="0" name=""/>
        <dsp:cNvSpPr/>
      </dsp:nvSpPr>
      <dsp:spPr>
        <a:xfrm>
          <a:off x="4981052" y="1300480"/>
          <a:ext cx="886" cy="2817706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4B36BEB-B805-430A-A71D-5A401F0B1289}">
      <dsp:nvSpPr>
        <dsp:cNvPr id="0" name=""/>
        <dsp:cNvSpPr/>
      </dsp:nvSpPr>
      <dsp:spPr>
        <a:xfrm>
          <a:off x="1877565" y="413223"/>
          <a:ext cx="2881809" cy="2704062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b="0" kern="1200" dirty="0"/>
            <a:t>Stock sentiment analysis can be used to determine investors' opinions of a specific stock or asset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endParaRPr lang="en-US" sz="1400" b="0" kern="1200" dirty="0"/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b="0" kern="1200" dirty="0"/>
            <a:t>Create efficient allocation of capital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endParaRPr lang="en-US" sz="1400" b="0" kern="1200" dirty="0"/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b="0" kern="1200" dirty="0"/>
            <a:t>Promote collaboration / research sharing for medium or small size company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endParaRPr lang="en-US" sz="1400" b="0" kern="1200" dirty="0"/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b="0" kern="1200" dirty="0"/>
            <a:t>Hint a future price action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endParaRPr lang="en-US" sz="1400" b="0" kern="1200" dirty="0"/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b="0" kern="1200" dirty="0"/>
            <a:t>Use as a marketing tool to promote company visions / plan 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endParaRPr lang="en-US" sz="1400" b="0" kern="1200" dirty="0"/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b="0" kern="1200" dirty="0"/>
            <a:t>Cost effective / spread out messages in matter of seconds / open 24 hours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endParaRPr lang="en-US" sz="1400" b="0" kern="1200" dirty="0"/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endParaRPr lang="en-US" sz="1400" b="0" kern="1200" dirty="0"/>
        </a:p>
      </dsp:txBody>
      <dsp:txXfrm>
        <a:off x="1877565" y="413223"/>
        <a:ext cx="2881809" cy="2704062"/>
      </dsp:txXfrm>
    </dsp:sp>
    <dsp:sp modelId="{AFF5B524-E311-4862-8C03-B4F86BD086FB}">
      <dsp:nvSpPr>
        <dsp:cNvPr id="0" name=""/>
        <dsp:cNvSpPr/>
      </dsp:nvSpPr>
      <dsp:spPr>
        <a:xfrm>
          <a:off x="5202730" y="1192106"/>
          <a:ext cx="2881809" cy="3034453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No boundary / hard to control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/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Speculative mania with explosive Impact 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/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Cost increase – monitor the activity </a:t>
          </a:r>
        </a:p>
      </dsp:txBody>
      <dsp:txXfrm>
        <a:off x="5202730" y="1192106"/>
        <a:ext cx="2881809" cy="3034453"/>
      </dsp:txXfrm>
    </dsp:sp>
    <dsp:sp modelId="{A2607331-25FF-497A-A578-76EA60891878}">
      <dsp:nvSpPr>
        <dsp:cNvPr id="0" name=""/>
        <dsp:cNvSpPr/>
      </dsp:nvSpPr>
      <dsp:spPr>
        <a:xfrm rot="16200000">
          <a:off x="-849026" y="854291"/>
          <a:ext cx="3901440" cy="2192857"/>
        </a:xfrm>
        <a:prstGeom prst="rightArrow">
          <a:avLst>
            <a:gd name="adj1" fmla="val 49830"/>
            <a:gd name="adj2" fmla="val 60660"/>
          </a:avLst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 dirty="0"/>
            <a:t>Positive</a:t>
          </a:r>
        </a:p>
      </dsp:txBody>
      <dsp:txXfrm>
        <a:off x="-517610" y="1735785"/>
        <a:ext cx="3238608" cy="1092701"/>
      </dsp:txXfrm>
    </dsp:sp>
    <dsp:sp modelId="{CA490437-1E47-4B2B-B167-5E9E2BC2BBF8}">
      <dsp:nvSpPr>
        <dsp:cNvPr id="0" name=""/>
        <dsp:cNvSpPr/>
      </dsp:nvSpPr>
      <dsp:spPr>
        <a:xfrm rot="5400000">
          <a:off x="6909691" y="2388637"/>
          <a:ext cx="3901440" cy="2158619"/>
        </a:xfrm>
        <a:prstGeom prst="rightArrow">
          <a:avLst>
            <a:gd name="adj1" fmla="val 49830"/>
            <a:gd name="adj2" fmla="val 60660"/>
          </a:avLst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marL="0" lvl="0" indent="0" algn="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700" kern="1200" dirty="0"/>
            <a:t>Negative</a:t>
          </a:r>
        </a:p>
      </dsp:txBody>
      <dsp:txXfrm>
        <a:off x="7235933" y="2603886"/>
        <a:ext cx="3248957" cy="107563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OpposingIdeas">
  <dgm:title val=""/>
  <dgm:desc val=""/>
  <dgm:catLst>
    <dgm:cat type="relationship" pri="34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30" srcId="0" destId="10" srcOrd="0" destOrd="0"/>
        <dgm:cxn modelId="12" srcId="10" destId="11" srcOrd="0" destOrd="0"/>
        <dgm:cxn modelId="40" srcId="0" destId="20" srcOrd="1" destOrd="0"/>
        <dgm:cxn modelId="22" srcId="20" destId="2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30" srcId="0" destId="10" srcOrd="0" destOrd="0"/>
        <dgm:cxn modelId="12" srcId="10" destId="11" srcOrd="0" destOrd="0"/>
        <dgm:cxn modelId="4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30" srcId="0" destId="10" srcOrd="0" destOrd="0"/>
        <dgm:cxn modelId="12" srcId="10" destId="11" srcOrd="0" destOrd="0"/>
        <dgm:cxn modelId="40" srcId="0" destId="20" srcOrd="1" destOrd="0"/>
        <dgm:cxn modelId="22" srcId="20" destId="21" srcOrd="0" destOrd="0"/>
      </dgm:cxnLst>
      <dgm:bg/>
      <dgm:whole/>
    </dgm:dataModel>
  </dgm:clrData>
  <dgm:layoutNode name="Name0">
    <dgm:varLst>
      <dgm:chMax val="2"/>
      <dgm:dir/>
      <dgm:animOne val="branch"/>
      <dgm:animLvl val="lvl"/>
      <dgm:resizeHandles val="exact"/>
    </dgm:varLst>
    <dgm:choose name="Name1">
      <dgm:if name="Name2" axis="ch" ptType="node" func="cnt" op="lte" val="1">
        <dgm:alg type="composite">
          <dgm:param type="ar" val="0.9928"/>
        </dgm:alg>
      </dgm:if>
      <dgm:else name="Name3">
        <dgm:alg type="composite">
          <dgm:param type="ar" val="1.6364"/>
        </dgm:alg>
      </dgm:else>
    </dgm:choose>
    <dgm:shape xmlns:r="http://schemas.openxmlformats.org/officeDocument/2006/relationships" r:blip="">
      <dgm:adjLst/>
    </dgm:shape>
    <dgm:choose name="Name4">
      <dgm:if name="Name5" func="var" arg="dir" op="equ" val="norm">
        <dgm:choose name="Name6">
          <dgm:if name="Name7" axis="ch" ptType="node" func="cnt" op="lte" val="1">
            <dgm:constrLst>
              <dgm:constr type="primFontSz" for="des" forName="ParentText1" op="equ" val="65"/>
              <dgm:constr type="primFontSz" for="des" forName="ParentText2" refType="primFontSz" refFor="des" refForName="ParentText1" op="equ"/>
              <dgm:constr type="primFontSz" for="des" forName="ChildText1" op="equ" val="65"/>
              <dgm:constr type="primFontSz" for="des" forName="ChildText2" refType="primFontSz" refFor="des" refForName="ChildText1" op="equ"/>
              <dgm:constr type="l" for="ch" forName="ChildText1" refType="w" fact="0.2963"/>
              <dgm:constr type="t" for="ch" forName="ChildText1" refType="h" fact="0.2722"/>
              <dgm:constr type="w" for="ch" forName="ChildText1" refType="w" fact="0.6534"/>
              <dgm:constr type="h" for="ch" forName="ChildText1" refType="h" fact="0.6682"/>
              <dgm:constr type="l" for="ch" forName="Background" refType="w" fact="0.246"/>
              <dgm:constr type="t" for="ch" forName="Background" refType="h" fact="0.2125"/>
              <dgm:constr type="w" for="ch" forName="Background" refType="w" fact="0.754"/>
              <dgm:constr type="h" for="ch" forName="Background" refType="h" fact="0.7875"/>
              <dgm:constr type="l" for="ch" forName="ParentText1" refType="w" fact="0"/>
              <dgm:constr type="t" for="ch" forName="ParentText1" refType="h" fact="0"/>
              <dgm:constr type="w" for="ch" forName="ParentText1" refType="w" fact="0.234"/>
              <dgm:constr type="h" for="ch" forName="ParentText1" refType="h" fact="0.8713"/>
              <dgm:constr type="l" for="ch" forName="ParentShape1" refType="w" fact="0"/>
              <dgm:constr type="t" for="ch" forName="ParentShape1" refType="h" fact="0"/>
              <dgm:constr type="w" for="ch" forName="ParentShape1" refType="w" fact="0.234"/>
              <dgm:constr type="h" for="ch" forName="ParentShape1" refType="h" fact="0.8713"/>
            </dgm:constrLst>
          </dgm:if>
          <dgm:else name="Name8">
            <dgm:constrLst>
              <dgm:constr type="primFontSz" for="des" forName="ParentText1" op="equ" val="65"/>
              <dgm:constr type="primFontSz" for="des" forName="ParentText2" refType="primFontSz" refFor="des" refForName="ParentText1" op="equ"/>
              <dgm:constr type="primFontSz" for="des" forName="ChildText1" op="equ" val="65"/>
              <dgm:constr type="primFontSz" for="des" forName="ChildText2" refType="primFontSz" refFor="des" refForName="ChildText1" op="equ"/>
              <dgm:constr type="l" for="ch" forName="ChildText1" refType="w" fact="0.15"/>
              <dgm:constr type="t" for="ch" forName="ChildText1" refType="h" fact="0.22"/>
              <dgm:constr type="w" for="ch" forName="ChildText1" refType="w" fact="0.325"/>
              <dgm:constr type="h" for="ch" forName="ChildText1" refType="h" fact="0.56"/>
              <dgm:constr type="l" for="ch" forName="ChildText2" refType="w" fact="0.525"/>
              <dgm:constr type="t" for="ch" forName="ChildText2" refType="h" fact="0.22"/>
              <dgm:constr type="w" for="ch" forName="ChildText2" refType="w" fact="0.325"/>
              <dgm:constr type="h" for="ch" forName="ChildText2" refType="h" fact="0.56"/>
              <dgm:constr type="l" for="ch" forName="Background" refType="w" fact="0.125"/>
              <dgm:constr type="t" for="ch" forName="Background" refType="h" fact="0.17"/>
              <dgm:constr type="w" for="ch" forName="Background" refType="w" fact="0.75"/>
              <dgm:constr type="h" for="ch" forName="Background" refType="h" fact="0.66"/>
              <dgm:constr type="l" for="ch" forName="ParentText1" refType="w" fact="0"/>
              <dgm:constr type="t" for="ch" forName="ParentText1" refType="h" fact="0"/>
              <dgm:constr type="w" for="ch" forName="ParentText1" refType="w" fact="0.125"/>
              <dgm:constr type="h" for="ch" forName="ParentText1" refType="h" fact="0.72"/>
              <dgm:constr type="l" for="ch" forName="ParentShape1" refType="w" fact="0"/>
              <dgm:constr type="t" for="ch" forName="ParentShape1" refType="h" fact="0"/>
              <dgm:constr type="w" for="ch" forName="ParentShape1" refType="w" fact="0.125"/>
              <dgm:constr type="h" for="ch" forName="ParentShape1" refType="h" fact="0.72"/>
              <dgm:constr type="l" for="ch" forName="ParentText2" refType="w" fact="0.875"/>
              <dgm:constr type="t" for="ch" forName="ParentText2" refType="h" fact="0.28"/>
              <dgm:constr type="w" for="ch" forName="ParentText2" refType="w" fact="0.125"/>
              <dgm:constr type="h" for="ch" forName="ParentText2" refType="h" fact="0.72"/>
              <dgm:constr type="l" for="ch" forName="ParentShape2" refType="w" fact="0.875"/>
              <dgm:constr type="t" for="ch" forName="ParentShape2" refType="h" fact="0.28"/>
              <dgm:constr type="w" for="ch" forName="ParentShape2" refType="w" fact="0.125"/>
              <dgm:constr type="h" for="ch" forName="ParentShape2" refType="h" fact="0.72"/>
              <dgm:constr type="l" for="ch" forName="Divider" refType="w" fact="0.5"/>
              <dgm:constr type="t" for="ch" forName="Divider" refType="h" fact="0.24"/>
              <dgm:constr type="w" for="ch" forName="Divider" refType="w" fact="0.0001"/>
              <dgm:constr type="h" for="ch" forName="Divider" refType="h" fact="0.52"/>
            </dgm:constrLst>
          </dgm:else>
        </dgm:choose>
      </dgm:if>
      <dgm:else name="Name9">
        <dgm:choose name="Name10">
          <dgm:if name="Name11" axis="ch" ptType="node" func="cnt" op="lte" val="1">
            <dgm:constrLst>
              <dgm:constr type="primFontSz" for="des" forName="ParentText1" op="equ" val="65"/>
              <dgm:constr type="primFontSz" for="des" forName="ParentText2" refType="primFontSz" refFor="des" refForName="ParentText1" op="equ"/>
              <dgm:constr type="primFontSz" for="des" forName="ChildText1" op="equ" val="65"/>
              <dgm:constr type="primFontSz" for="des" forName="ChildText2" refType="primFontSz" refFor="des" refForName="ChildText1" op="equ"/>
              <dgm:constr type="r" for="ch" forName="ChildText1" refType="w" fact="-0.2455"/>
              <dgm:constr type="t" for="ch" forName="ChildText1" refType="h" fact="0.2651"/>
              <dgm:constr type="w" for="ch" forName="ChildText1" refType="w" fact="0.5351"/>
              <dgm:constr type="h" for="ch" forName="ChildText1" refType="h" fact="0.56"/>
              <dgm:constr type="r" for="ch" forName="Background" refType="w" fact="-0.246"/>
              <dgm:constr type="t" for="ch" forName="Background" refType="h" fact="0.2125"/>
              <dgm:constr type="w" for="ch" forName="Background" refType="w" fact="0.754"/>
              <dgm:constr type="h" for="ch" forName="Background" refType="h" fact="0.7875"/>
              <dgm:constr type="r" for="ch" forName="ParentText1" refType="w" fact="0"/>
              <dgm:constr type="t" for="ch" forName="ParentText1" refType="h" fact="0"/>
              <dgm:constr type="w" for="ch" forName="ParentText1" refType="w" fact="0.234"/>
              <dgm:constr type="h" for="ch" forName="ParentText1" refType="h" fact="0.8713"/>
              <dgm:constr type="r" for="ch" forName="ParentShape1" refType="w" fact="0"/>
              <dgm:constr type="t" for="ch" forName="ParentShape1" refType="h" fact="0"/>
              <dgm:constr type="w" for="ch" forName="ParentShape1" refType="w" fact="0.234"/>
              <dgm:constr type="h" for="ch" forName="ParentShape1" refType="h" fact="0.8713"/>
            </dgm:constrLst>
          </dgm:if>
          <dgm:else name="Name12">
            <dgm:constrLst>
              <dgm:constr type="primFontSz" for="des" forName="ParentText1" op="equ" val="65"/>
              <dgm:constr type="primFontSz" for="des" forName="ParentText2" refType="primFontSz" refFor="des" refForName="ParentText1" op="equ"/>
              <dgm:constr type="primFontSz" for="des" forName="ChildText1" op="equ" val="65"/>
              <dgm:constr type="primFontSz" for="des" forName="ChildText2" refType="primFontSz" refFor="des" refForName="ChildText1" op="equ"/>
              <dgm:constr type="r" for="ch" forName="ChildText1" refType="w" fact="-0.15"/>
              <dgm:constr type="t" for="ch" forName="ChildText1" refType="h" fact="0.22"/>
              <dgm:constr type="w" for="ch" forName="ChildText1" refType="w" fact="0.325"/>
              <dgm:constr type="h" for="ch" forName="ChildText1" refType="h" fact="0.56"/>
              <dgm:constr type="r" for="ch" forName="ChildText2" refType="w" fact="-0.525"/>
              <dgm:constr type="t" for="ch" forName="ChildText2" refType="h" fact="0.22"/>
              <dgm:constr type="w" for="ch" forName="ChildText2" refType="w" fact="0.325"/>
              <dgm:constr type="h" for="ch" forName="ChildText2" refType="h" fact="0.56"/>
              <dgm:constr type="r" for="ch" forName="Background" refType="w" fact="-0.125"/>
              <dgm:constr type="t" for="ch" forName="Background" refType="h" fact="0.17"/>
              <dgm:constr type="w" for="ch" forName="Background" refType="w" fact="0.75"/>
              <dgm:constr type="h" for="ch" forName="Background" refType="h" fact="0.66"/>
              <dgm:constr type="r" for="ch" forName="ParentText1" refType="w" fact="0"/>
              <dgm:constr type="t" for="ch" forName="ParentText1" refType="h" fact="0"/>
              <dgm:constr type="w" for="ch" forName="ParentText1" refType="w" fact="0.125"/>
              <dgm:constr type="h" for="ch" forName="ParentText1" refType="h" fact="0.72"/>
              <dgm:constr type="r" for="ch" forName="ParentShape1" refType="w" fact="0"/>
              <dgm:constr type="t" for="ch" forName="ParentShape1" refType="h" fact="0"/>
              <dgm:constr type="w" for="ch" forName="ParentShape1" refType="w" fact="0.125"/>
              <dgm:constr type="h" for="ch" forName="ParentShape1" refType="h" fact="0.72"/>
              <dgm:constr type="r" for="ch" forName="ParentText2" refType="w" fact="-0.875"/>
              <dgm:constr type="t" for="ch" forName="ParentText2" refType="h" fact="0.28"/>
              <dgm:constr type="w" for="ch" forName="ParentText2" refType="w" fact="0.125"/>
              <dgm:constr type="h" for="ch" forName="ParentText2" refType="h" fact="0.72"/>
              <dgm:constr type="r" for="ch" forName="ParentShape2" refType="w" fact="-0.875"/>
              <dgm:constr type="t" for="ch" forName="ParentShape2" refType="h" fact="0.28"/>
              <dgm:constr type="w" for="ch" forName="ParentShape2" refType="w" fact="0.125"/>
              <dgm:constr type="h" for="ch" forName="ParentShape2" refType="h" fact="0.72"/>
              <dgm:constr type="r" for="ch" forName="Divider" refType="w" fact="-0.5"/>
              <dgm:constr type="t" for="ch" forName="Divider" refType="h" fact="0.24"/>
              <dgm:constr type="w" for="ch" forName="Divider" refType="w" fact="0.0001"/>
              <dgm:constr type="h" for="ch" forName="Divider" refType="h" fact="0.52"/>
            </dgm:constrLst>
          </dgm:else>
        </dgm:choose>
      </dgm:else>
    </dgm:choose>
    <dgm:choose name="Name13">
      <dgm:if name="Name14" axis="ch" ptType="node" func="cnt" op="gte" val="1">
        <dgm:layoutNode name="Background" styleLbl="node1">
          <dgm:alg type="sp"/>
          <dgm:choose name="Name15">
            <dgm:if name="Name16" func="var" arg="dir" op="equ" val="norm">
              <dgm:shape xmlns:r="http://schemas.openxmlformats.org/officeDocument/2006/relationships" type="round2DiagRect" r:blip="">
                <dgm:adjLst>
                  <dgm:adj idx="1" val="0"/>
                  <dgm:adj idx="2" val="0.1667"/>
                </dgm:adjLst>
              </dgm:shape>
            </dgm:if>
            <dgm:else name="Name17">
              <dgm:shape xmlns:r="http://schemas.openxmlformats.org/officeDocument/2006/relationships" type="round2DiagRect" r:blip="">
                <dgm:adjLst>
                  <dgm:adj idx="1" val="0.1667"/>
                  <dgm:adj idx="2" val="0"/>
                </dgm:adjLst>
              </dgm:shape>
            </dgm:else>
          </dgm:choose>
          <dgm:presOf/>
        </dgm:layoutNode>
        <dgm:choose name="Name18">
          <dgm:if name="Name19" axis="ch" ptType="node" func="cnt" op="gte" val="2">
            <dgm:layoutNode name="Divider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</dgm:if>
          <dgm:else name="Name20"/>
        </dgm:choose>
        <dgm:layoutNode name="ChildText1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 hideGeom="1">
            <dgm:adjLst/>
          </dgm:shape>
          <dgm:presOf axis="ch des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21">
          <dgm:if name="Name22" axis="ch" ptType="node" func="cnt" op="gte" val="2">
            <dgm:layoutNode name="ChildText2" styleLbl="revTx">
              <dgm:varLst>
                <dgm:chMax val="0"/>
                <dgm:chPref val="0"/>
                <dgm:bulletEnabled val="1"/>
              </dgm:varLst>
              <dgm:alg type="tx">
                <dgm:param type="parTxLTRAlign" val="l"/>
                <dgm:param type="txAnchorVert" val="t"/>
              </dgm:alg>
              <dgm:shape xmlns:r="http://schemas.openxmlformats.org/officeDocument/2006/relationships" type="rect" r:blip="" hideGeom="1">
                <dgm:adjLst/>
              </dgm:shape>
              <dgm:presOf axis="ch des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23"/>
        </dgm:choose>
        <dgm:layoutNode name="ParentText1" styleLbl="revTx">
          <dgm:varLst>
            <dgm:chMax val="1"/>
            <dgm:chPref val="1"/>
          </dgm:varLst>
          <dgm:choose name="Name24">
            <dgm:if name="Name25" func="var" arg="dir" op="equ" val="norm">
              <dgm:alg type="tx">
                <dgm:param type="parTxLTRAlign" val="r"/>
                <dgm:param type="shpTxLTRAlignCh" val="r"/>
                <dgm:param type="txAnchorVertCh" val="mid"/>
                <dgm:param type="autoTxRot" val="grav"/>
              </dgm:alg>
            </dgm:if>
            <dgm:else name="Name26">
              <dgm:alg type="tx">
                <dgm:param type="parTxLTRAlign" val="l"/>
                <dgm:param type="shpTxLTRAlignCh" val="r"/>
                <dgm:param type="txAnchorVertCh" val="mid"/>
                <dgm:param type="autoTxRot" val="grav"/>
              </dgm:alg>
            </dgm:else>
          </dgm:choose>
          <dgm:choose name="Name27">
            <dgm:if name="Name28" func="var" arg="dir" op="equ" val="norm">
              <dgm:shape xmlns:r="http://schemas.openxmlformats.org/officeDocument/2006/relationships" rot="-90" type="rightArrow" r:blip="" hideGeom="1">
                <dgm:adjLst>
                  <dgm:adj idx="1" val="0.4983"/>
                  <dgm:adj idx="2" val="0.6066"/>
                </dgm:adjLst>
              </dgm:shape>
            </dgm:if>
            <dgm:else name="Name29">
              <dgm:shape xmlns:r="http://schemas.openxmlformats.org/officeDocument/2006/relationships" rot="90" type="leftArrow" r:blip="" hideGeom="1">
                <dgm:adjLst>
                  <dgm:adj idx="1" val="0.4983"/>
                  <dgm:adj idx="2" val="0.6066"/>
                </dgm:adjLst>
              </dgm:shape>
            </dgm:else>
          </dgm:choose>
          <dgm:presOf axis="ch 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ParentShape1" styleLbl="alignImgPlace1">
          <dgm:varLst/>
          <dgm:alg type="sp"/>
          <dgm:presOf axis="ch self" ptType="node node" st="1 1" cnt="1 0"/>
          <dgm:choose name="Name30">
            <dgm:if name="Name31" func="var" arg="dir" op="equ" val="norm">
              <dgm:shape xmlns:r="http://schemas.openxmlformats.org/officeDocument/2006/relationships" rot="-90" type="rightArrow" r:blip="">
                <dgm:adjLst>
                  <dgm:adj idx="1" val="0.4983"/>
                  <dgm:adj idx="2" val="0.6066"/>
                </dgm:adjLst>
              </dgm:shape>
            </dgm:if>
            <dgm:else name="Name32">
              <dgm:shape xmlns:r="http://schemas.openxmlformats.org/officeDocument/2006/relationships" rot="90" type="leftArrow" r:blip="">
                <dgm:adjLst>
                  <dgm:adj idx="1" val="0.4983"/>
                  <dgm:adj idx="2" val="0.6066"/>
                </dgm:adjLst>
              </dgm:shape>
            </dgm:else>
          </dgm:choose>
        </dgm:layoutNode>
        <dgm:choose name="Name33">
          <dgm:if name="Name34" axis="ch" ptType="node" func="cnt" op="gte" val="2">
            <dgm:layoutNode name="ParentText2" styleLbl="revTx">
              <dgm:varLst>
                <dgm:chMax val="1"/>
                <dgm:chPref val="1"/>
              </dgm:varLst>
              <dgm:choose name="Name35">
                <dgm:if name="Name36" func="var" arg="dir" op="equ" val="norm">
                  <dgm:alg type="tx">
                    <dgm:param type="parTxLTRAlign" val="r"/>
                    <dgm:param type="shpTxLTRAlignCh" val="r"/>
                    <dgm:param type="txAnchorVertCh" val="mid"/>
                    <dgm:param type="autoTxRot" val="grav"/>
                  </dgm:alg>
                </dgm:if>
                <dgm:else name="Name37">
                  <dgm:alg type="tx">
                    <dgm:param type="parTxLTRAlign" val="l"/>
                    <dgm:param type="shpTxLTRAlignCh" val="r"/>
                    <dgm:param type="txAnchorVertCh" val="mid"/>
                    <dgm:param type="autoTxRot" val="grav"/>
                  </dgm:alg>
                </dgm:else>
              </dgm:choose>
              <dgm:choose name="Name38">
                <dgm:if name="Name39" func="var" arg="dir" op="equ" val="norm">
                  <dgm:shape xmlns:r="http://schemas.openxmlformats.org/officeDocument/2006/relationships" rot="90" type="rightArrow" r:blip="" hideGeom="1">
                    <dgm:adjLst>
                      <dgm:adj idx="1" val="0.4983"/>
                      <dgm:adj idx="2" val="0.6066"/>
                    </dgm:adjLst>
                  </dgm:shape>
                </dgm:if>
                <dgm:else name="Name40">
                  <dgm:shape xmlns:r="http://schemas.openxmlformats.org/officeDocument/2006/relationships" rot="-90" type="leftArrow" r:blip="" hideGeom="1">
                    <dgm:adjLst>
                      <dgm:adj idx="1" val="0.4983"/>
                      <dgm:adj idx="2" val="0.6066"/>
                    </dgm:adjLst>
                  </dgm:shape>
                </dgm:else>
              </dgm:choose>
              <dgm:presOf axis="ch 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ParentShape2" styleLbl="alignImgPlace1">
              <dgm:varLst/>
              <dgm:alg type="sp"/>
              <dgm:choose name="Name41">
                <dgm:if name="Name42" func="var" arg="dir" op="equ" val="norm">
                  <dgm:shape xmlns:r="http://schemas.openxmlformats.org/officeDocument/2006/relationships" rot="90" type="rightArrow" r:blip="">
                    <dgm:adjLst>
                      <dgm:adj idx="1" val="0.4983"/>
                      <dgm:adj idx="2" val="0.6066"/>
                    </dgm:adjLst>
                  </dgm:shape>
                </dgm:if>
                <dgm:else name="Name43">
                  <dgm:shape xmlns:r="http://schemas.openxmlformats.org/officeDocument/2006/relationships" rot="-90" type="leftArrow" r:blip="">
                    <dgm:adjLst>
                      <dgm:adj idx="1" val="0.4983"/>
                      <dgm:adj idx="2" val="0.6066"/>
                    </dgm:adjLst>
                  </dgm:shape>
                </dgm:else>
              </dgm:choose>
              <dgm:presOf axis="ch self" ptType="node node" st="2 1" cnt="1 0"/>
            </dgm:layoutNode>
          </dgm:if>
          <dgm:else name="Name44"/>
        </dgm:choose>
      </dgm:if>
      <dgm:else name="Name4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8D7E4B-77F2-4F1F-A42E-27F76E265583}" type="datetimeFigureOut">
              <a:rPr lang="en-US" smtClean="0"/>
              <a:t>10/6/2021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0014B7-726F-4F2F-B2B8-D2D638AE8F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187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ir.camber.energy/press-releases/detail/670/camber-energy-announces-15000000-investment-from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ir.camber.energy/press-releases/detail/674/camber-energy-secures-exclusive-ip-license-for-patented" TargetMode="External"/><Relationship Id="rId4" Type="http://schemas.openxmlformats.org/officeDocument/2006/relationships/hyperlink" Target="https://ir.camber.energy/press-releases/detail/672/camber-energy-acquires-majority-interest-in-simson-maxwell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Extracting Concordance and Collocations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How many times a word appears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Where each occurrence appears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What words surround each occurrence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b="1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0014B7-726F-4F2F-B2B8-D2D638AE8F0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9494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Company Visions announced in late Dec. 2020 (by James Doris, CEO)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Transform Camber Energy into a leading diversified energy company by acquisition of growth potential company(independent exploration and production)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Expanding the existing exploration and production unit with sustainable and renewable energy alternatives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b="1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Year 2021 Events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14 January 2021: </a:t>
            </a:r>
            <a:r>
              <a:rPr lang="en-US" dirty="0"/>
              <a:t>Eliminated $18.9m (company worth less than $200m</a:t>
            </a:r>
            <a:endParaRPr lang="en-US" b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14 July 2021:</a:t>
            </a:r>
            <a:r>
              <a:rPr lang="en-US" dirty="0"/>
              <a:t> Camber Energy</a:t>
            </a:r>
            <a:r>
              <a:rPr lang="en-US" dirty="0">
                <a:hlinkClick r:id="rId3"/>
              </a:rPr>
              <a:t> receives</a:t>
            </a:r>
            <a:r>
              <a:rPr lang="en-US" dirty="0"/>
              <a:t> a $15m investment from an institutional investor;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9 August 2021:</a:t>
            </a:r>
            <a:r>
              <a:rPr lang="en-US" dirty="0"/>
              <a:t> Camber Energy</a:t>
            </a:r>
            <a:r>
              <a:rPr lang="en-US" dirty="0">
                <a:hlinkClick r:id="rId4"/>
              </a:rPr>
              <a:t> acquires</a:t>
            </a:r>
            <a:r>
              <a:rPr lang="en-US" dirty="0"/>
              <a:t> a majority stake in Simson-Maxwell, a manufacturer and supplier of industrial engines and other products; and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25 August 2021:</a:t>
            </a:r>
            <a:r>
              <a:rPr lang="en-US" dirty="0"/>
              <a:t> Camber Energy</a:t>
            </a:r>
            <a:r>
              <a:rPr lang="en-US" dirty="0">
                <a:hlinkClick r:id="rId5"/>
              </a:rPr>
              <a:t> enters</a:t>
            </a:r>
            <a:r>
              <a:rPr lang="en-US" dirty="0"/>
              <a:t> into an Exclusive Intellectual Property License Agreement with ESG Clean Energy for exclusive use of the ESG Clean Energy System, which generates clean electricity while capturing carbon dioxide (CO2).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0014B7-726F-4F2F-B2B8-D2D638AE8F0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7448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10/6/2021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10/6/2021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10/6/2021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10/6/2021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10/6/2021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10/6/2021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10/6/2021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10/6/2021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10/6/2021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1" r:id="rId3"/>
    <p:sldLayoutId id="2147483666" r:id="rId4"/>
    <p:sldLayoutId id="2147483653" r:id="rId5"/>
    <p:sldLayoutId id="2147483654" r:id="rId6"/>
    <p:sldLayoutId id="2147483655" r:id="rId7"/>
    <p:sldLayoutId id="2147483667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gif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microsoft.com/office/2007/relationships/hdphoto" Target="../media/hdphoto2.wdp"/><Relationship Id="rId7" Type="http://schemas.openxmlformats.org/officeDocument/2006/relationships/image" Target="../media/image61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microsoft.com/office/2007/relationships/hdphoto" Target="../media/hdphoto2.wdp"/><Relationship Id="rId7" Type="http://schemas.openxmlformats.org/officeDocument/2006/relationships/diagramColors" Target="../diagrams/colors1.xm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4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63.gi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gif"/><Relationship Id="rId3" Type="http://schemas.openxmlformats.org/officeDocument/2006/relationships/image" Target="../media/image2.gif"/><Relationship Id="rId7" Type="http://schemas.openxmlformats.org/officeDocument/2006/relationships/image" Target="../media/image6.gi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.gif"/><Relationship Id="rId11" Type="http://schemas.openxmlformats.org/officeDocument/2006/relationships/image" Target="../media/image10.gif"/><Relationship Id="rId5" Type="http://schemas.openxmlformats.org/officeDocument/2006/relationships/image" Target="../media/image4.gif"/><Relationship Id="rId10" Type="http://schemas.openxmlformats.org/officeDocument/2006/relationships/image" Target="../media/image9.gif"/><Relationship Id="rId4" Type="http://schemas.openxmlformats.org/officeDocument/2006/relationships/image" Target="../media/image3.gif"/><Relationship Id="rId9" Type="http://schemas.openxmlformats.org/officeDocument/2006/relationships/image" Target="../media/image8.gi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18" Type="http://schemas.openxmlformats.org/officeDocument/2006/relationships/image" Target="../media/image26.png"/><Relationship Id="rId26" Type="http://schemas.openxmlformats.org/officeDocument/2006/relationships/image" Target="../media/image34.PNG"/><Relationship Id="rId3" Type="http://schemas.openxmlformats.org/officeDocument/2006/relationships/image" Target="../media/image12.jpg"/><Relationship Id="rId21" Type="http://schemas.openxmlformats.org/officeDocument/2006/relationships/image" Target="../media/image29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17" Type="http://schemas.openxmlformats.org/officeDocument/2006/relationships/image" Target="../media/image25.png"/><Relationship Id="rId25" Type="http://schemas.openxmlformats.org/officeDocument/2006/relationships/image" Target="../media/image33.PNG"/><Relationship Id="rId2" Type="http://schemas.openxmlformats.org/officeDocument/2006/relationships/image" Target="../media/image11.PNG"/><Relationship Id="rId16" Type="http://schemas.openxmlformats.org/officeDocument/2006/relationships/image" Target="../media/image24.png"/><Relationship Id="rId20" Type="http://schemas.openxmlformats.org/officeDocument/2006/relationships/image" Target="../media/image28.png"/><Relationship Id="rId29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24" Type="http://schemas.openxmlformats.org/officeDocument/2006/relationships/image" Target="../media/image32.png"/><Relationship Id="rId5" Type="http://schemas.openxmlformats.org/officeDocument/2006/relationships/image" Target="../media/image14.png"/><Relationship Id="rId15" Type="http://schemas.openxmlformats.org/officeDocument/2006/relationships/image" Target="../media/image23.png"/><Relationship Id="rId23" Type="http://schemas.openxmlformats.org/officeDocument/2006/relationships/image" Target="../media/image31.png"/><Relationship Id="rId28" Type="http://schemas.openxmlformats.org/officeDocument/2006/relationships/image" Target="../media/image36.PNG"/><Relationship Id="rId10" Type="http://schemas.openxmlformats.org/officeDocument/2006/relationships/image" Target="../media/image19.png"/><Relationship Id="rId19" Type="http://schemas.openxmlformats.org/officeDocument/2006/relationships/image" Target="../media/image27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microsoft.com/office/2007/relationships/hdphoto" Target="../media/hdphoto1.wdp"/><Relationship Id="rId22" Type="http://schemas.openxmlformats.org/officeDocument/2006/relationships/image" Target="../media/image30.png"/><Relationship Id="rId27" Type="http://schemas.openxmlformats.org/officeDocument/2006/relationships/image" Target="../media/image35.PNG"/><Relationship Id="rId30" Type="http://schemas.openxmlformats.org/officeDocument/2006/relationships/image" Target="../media/image4.gi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microsoft.com/office/2007/relationships/hdphoto" Target="../media/hdphoto2.wdp"/><Relationship Id="rId4" Type="http://schemas.openxmlformats.org/officeDocument/2006/relationships/image" Target="../media/image39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jpg"/><Relationship Id="rId3" Type="http://schemas.openxmlformats.org/officeDocument/2006/relationships/image" Target="../media/image43.png"/><Relationship Id="rId7" Type="http://schemas.openxmlformats.org/officeDocument/2006/relationships/image" Target="../media/image45.png"/><Relationship Id="rId2" Type="http://schemas.openxmlformats.org/officeDocument/2006/relationships/image" Target="../media/image42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microsoft.com/office/2007/relationships/hdphoto" Target="../media/hdphoto2.wdp"/><Relationship Id="rId10" Type="http://schemas.openxmlformats.org/officeDocument/2006/relationships/image" Target="../media/image48.png"/><Relationship Id="rId4" Type="http://schemas.openxmlformats.org/officeDocument/2006/relationships/image" Target="../media/image39.png"/><Relationship Id="rId9" Type="http://schemas.openxmlformats.org/officeDocument/2006/relationships/image" Target="../media/image4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39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microsoft.com/office/2007/relationships/hdphoto" Target="../media/hdphoto2.wdp"/><Relationship Id="rId9" Type="http://schemas.openxmlformats.org/officeDocument/2006/relationships/hyperlink" Target="https://www.wsj.com/market-data/quotes/cei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BB6E7A-2E05-4090-ABF3-9F0C7BB9BC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50215" y="2404531"/>
            <a:ext cx="7766936" cy="1646302"/>
          </a:xfrm>
        </p:spPr>
        <p:txBody>
          <a:bodyPr/>
          <a:lstStyle/>
          <a:p>
            <a:pPr algn="ctr"/>
            <a:r>
              <a:rPr lang="en-US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Social Media Freak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F7FDD4-F706-4AD4-AB6F-95220C6FA12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/>
              <a:t>By: </a:t>
            </a:r>
            <a:r>
              <a:rPr lang="en-US" dirty="0"/>
              <a:t>June Beaver, Greg Douglas, Jose Medina, and Liz Martinez</a:t>
            </a:r>
          </a:p>
          <a:p>
            <a:endParaRPr lang="en-US" dirty="0"/>
          </a:p>
          <a:p>
            <a:r>
              <a:rPr lang="en-US" sz="1400" i="1" dirty="0"/>
              <a:t>October 6, 2021</a:t>
            </a:r>
          </a:p>
        </p:txBody>
      </p:sp>
    </p:spTree>
    <p:extLst>
      <p:ext uri="{BB962C8B-B14F-4D97-AF65-F5344CB8AC3E}">
        <p14:creationId xmlns:p14="http://schemas.microsoft.com/office/powerpoint/2010/main" val="7791094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6022858-5A30-4C92-90B9-6234C2CF37E0}"/>
              </a:ext>
            </a:extLst>
          </p:cNvPr>
          <p:cNvSpPr/>
          <p:nvPr/>
        </p:nvSpPr>
        <p:spPr>
          <a:xfrm>
            <a:off x="9113942" y="6210795"/>
            <a:ext cx="2957326" cy="42965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Impact Analysis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2321C6-D740-4305-83CB-C036658CEC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5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61846" y="6288354"/>
            <a:ext cx="352095" cy="3520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D40DBEE-9337-43CB-B279-E417293156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5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09750" y="6288353"/>
            <a:ext cx="352095" cy="352095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CDEE9CC7-593C-4774-B3D1-9604B43EA098}"/>
              </a:ext>
            </a:extLst>
          </p:cNvPr>
          <p:cNvSpPr/>
          <p:nvPr/>
        </p:nvSpPr>
        <p:spPr>
          <a:xfrm>
            <a:off x="0" y="0"/>
            <a:ext cx="403668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dirty="0" err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Memoji</a:t>
            </a:r>
            <a:r>
              <a:rPr lang="en-US" sz="4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 Feelings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DF982A-0F1C-4F35-A08F-77DF2EFF1D03}"/>
              </a:ext>
            </a:extLst>
          </p:cNvPr>
          <p:cNvSpPr txBox="1"/>
          <p:nvPr/>
        </p:nvSpPr>
        <p:spPr>
          <a:xfrm>
            <a:off x="254199" y="947785"/>
            <a:ext cx="519265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Close Price vs Reddit Thread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Data suggested that social media thread may help drive the stock price and volume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High correlation between thread volume and trade volume – 0.92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Correlation between close price and thread volume was at 0.77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The upvoted score also high correlates to the volume surge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78CDB3-C249-4577-8247-4563D9B07B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6794" y="474084"/>
            <a:ext cx="5455404" cy="282938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5F50B7A-256B-401D-9D36-FFE3FE73096C}"/>
              </a:ext>
            </a:extLst>
          </p:cNvPr>
          <p:cNvSpPr txBox="1"/>
          <p:nvPr/>
        </p:nvSpPr>
        <p:spPr>
          <a:xfrm>
            <a:off x="607662" y="6455782"/>
            <a:ext cx="51760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Note: Only Reddit data was considered in this analysis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8629139-9376-486C-A2A1-10300CAF8B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034" y="3760348"/>
            <a:ext cx="8000010" cy="235402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FADF55F-A61B-4020-8AE5-1B5CF65753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41083" y="3586370"/>
            <a:ext cx="2996540" cy="299654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F01DBB9-AE65-468E-BCC1-908710C325B7}"/>
              </a:ext>
            </a:extLst>
          </p:cNvPr>
          <p:cNvSpPr txBox="1"/>
          <p:nvPr/>
        </p:nvSpPr>
        <p:spPr>
          <a:xfrm>
            <a:off x="8761845" y="5726461"/>
            <a:ext cx="3182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Give us thumb up if you like</a:t>
            </a:r>
          </a:p>
        </p:txBody>
      </p:sp>
    </p:spTree>
    <p:extLst>
      <p:ext uri="{BB962C8B-B14F-4D97-AF65-F5344CB8AC3E}">
        <p14:creationId xmlns:p14="http://schemas.microsoft.com/office/powerpoint/2010/main" val="1539751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667A2FB9-AB20-4985-AF30-12A8E3FB488E}"/>
              </a:ext>
            </a:extLst>
          </p:cNvPr>
          <p:cNvSpPr/>
          <p:nvPr/>
        </p:nvSpPr>
        <p:spPr>
          <a:xfrm>
            <a:off x="525975" y="4655451"/>
            <a:ext cx="5000124" cy="19518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6022858-5A30-4C92-90B9-6234C2CF37E0}"/>
              </a:ext>
            </a:extLst>
          </p:cNvPr>
          <p:cNvSpPr/>
          <p:nvPr/>
        </p:nvSpPr>
        <p:spPr>
          <a:xfrm>
            <a:off x="9113942" y="6210795"/>
            <a:ext cx="2957326" cy="42965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Assimilation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2321C6-D740-4305-83CB-C036658CEC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5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61846" y="6288354"/>
            <a:ext cx="352095" cy="3520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D40DBEE-9337-43CB-B279-E417293156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5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09750" y="6288353"/>
            <a:ext cx="352095" cy="35209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64599B2-01F7-434D-9295-863BA55175DB}"/>
              </a:ext>
            </a:extLst>
          </p:cNvPr>
          <p:cNvSpPr/>
          <p:nvPr/>
        </p:nvSpPr>
        <p:spPr>
          <a:xfrm>
            <a:off x="85403" y="33095"/>
            <a:ext cx="4232249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Prediction Model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30403B7-9AB0-4815-ACFD-2296A41BF7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660" y="846963"/>
            <a:ext cx="5000124" cy="341253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CDA7B91-5496-4FC1-BC1C-183C2BC80AD7}"/>
              </a:ext>
            </a:extLst>
          </p:cNvPr>
          <p:cNvSpPr txBox="1"/>
          <p:nvPr/>
        </p:nvSpPr>
        <p:spPr>
          <a:xfrm>
            <a:off x="5450305" y="884322"/>
            <a:ext cx="6490035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Input features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Thread Volume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Score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Number of Comments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Change in price (open/high/low/close)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Change in trade volume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Activation Function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Input – </a:t>
            </a:r>
            <a:r>
              <a:rPr lang="en-US" dirty="0" err="1"/>
              <a:t>Relu</a:t>
            </a:r>
            <a:r>
              <a:rPr lang="en-US" dirty="0"/>
              <a:t> (</a:t>
            </a:r>
            <a:r>
              <a:rPr lang="en-US" sz="1400" dirty="0"/>
              <a:t>Rectified Linear Unit)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Output - Tanh </a:t>
            </a:r>
            <a:r>
              <a:rPr lang="en-US" sz="1600" dirty="0"/>
              <a:t>(s - shaped)</a:t>
            </a:r>
          </a:p>
          <a:p>
            <a:pPr lvl="1"/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Loss Function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/>
              <a:t>mean_squared_error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Result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Underfitting</a:t>
            </a:r>
            <a:r>
              <a:rPr lang="en-US" dirty="0"/>
              <a:t>-the algorithm does not fit the data well enough (high error rate in both </a:t>
            </a:r>
            <a:r>
              <a:rPr lang="en-US" dirty="0" err="1"/>
              <a:t>traing</a:t>
            </a:r>
            <a:r>
              <a:rPr lang="en-US" dirty="0"/>
              <a:t> and testing data)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01CD66-C464-441D-8580-FAAC2E40B75D}"/>
              </a:ext>
            </a:extLst>
          </p:cNvPr>
          <p:cNvSpPr txBox="1"/>
          <p:nvPr/>
        </p:nvSpPr>
        <p:spPr>
          <a:xfrm>
            <a:off x="8396699" y="426772"/>
            <a:ext cx="3320011" cy="369332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/>
              <a:t>Neural Network - TensorFlow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9467458-BD82-4D21-9175-6C9301608888}"/>
              </a:ext>
            </a:extLst>
          </p:cNvPr>
          <p:cNvSpPr txBox="1"/>
          <p:nvPr/>
        </p:nvSpPr>
        <p:spPr>
          <a:xfrm>
            <a:off x="525975" y="4229380"/>
            <a:ext cx="331853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dirty="0"/>
              <a:t>Note: Graph shows result of Test data prediction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9DEBBD-3441-48A4-87F0-6059A38CCE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505" y="5871504"/>
            <a:ext cx="4848536" cy="55411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B81740E-0F3E-4F84-ABDB-EF9348EDB7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7505" y="4997828"/>
            <a:ext cx="4857064" cy="59323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BEBD098-AB8F-4202-A005-70A64855A264}"/>
              </a:ext>
            </a:extLst>
          </p:cNvPr>
          <p:cNvSpPr txBox="1"/>
          <p:nvPr/>
        </p:nvSpPr>
        <p:spPr>
          <a:xfrm>
            <a:off x="628282" y="5616543"/>
            <a:ext cx="14302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Testing data score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BB564B2-AD67-4254-A358-2768EFC3DA6E}"/>
              </a:ext>
            </a:extLst>
          </p:cNvPr>
          <p:cNvSpPr txBox="1"/>
          <p:nvPr/>
        </p:nvSpPr>
        <p:spPr>
          <a:xfrm>
            <a:off x="597505" y="4720829"/>
            <a:ext cx="14918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Training data score</a:t>
            </a:r>
          </a:p>
        </p:txBody>
      </p:sp>
    </p:spTree>
    <p:extLst>
      <p:ext uri="{BB962C8B-B14F-4D97-AF65-F5344CB8AC3E}">
        <p14:creationId xmlns:p14="http://schemas.microsoft.com/office/powerpoint/2010/main" val="12196474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6022858-5A30-4C92-90B9-6234C2CF37E0}"/>
              </a:ext>
            </a:extLst>
          </p:cNvPr>
          <p:cNvSpPr/>
          <p:nvPr/>
        </p:nvSpPr>
        <p:spPr>
          <a:xfrm>
            <a:off x="9113942" y="6210795"/>
            <a:ext cx="2957326" cy="42965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Assimilation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2321C6-D740-4305-83CB-C036658CEC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5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61846" y="6288354"/>
            <a:ext cx="352095" cy="3520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D40DBEE-9337-43CB-B279-E417293156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5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09750" y="6288353"/>
            <a:ext cx="352095" cy="35209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101CD66-C464-441D-8580-FAAC2E40B75D}"/>
              </a:ext>
            </a:extLst>
          </p:cNvPr>
          <p:cNvSpPr txBox="1"/>
          <p:nvPr/>
        </p:nvSpPr>
        <p:spPr>
          <a:xfrm>
            <a:off x="9299630" y="523220"/>
            <a:ext cx="2098651" cy="369332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/>
              <a:t>Linear Regression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8CA6966-8C1E-4168-A5C5-CDDAA4E3A2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4149" y="1120528"/>
            <a:ext cx="3430855" cy="218293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10A189E-D0E3-4FFC-B517-E820DC5755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7947" y="4050557"/>
            <a:ext cx="3477057" cy="219524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5A38921-AEAE-4FD6-BB45-B97E888100BA}"/>
              </a:ext>
            </a:extLst>
          </p:cNvPr>
          <p:cNvSpPr txBox="1"/>
          <p:nvPr/>
        </p:nvSpPr>
        <p:spPr>
          <a:xfrm>
            <a:off x="5173508" y="3656143"/>
            <a:ext cx="12672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Testing dataset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B9741ED9-FAD1-416E-85DF-2E57C75F6F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77486" y="3115444"/>
            <a:ext cx="3704999" cy="82035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ECDA4AA-6166-4D97-991F-E75C73AD351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8877" y="1087161"/>
            <a:ext cx="3729377" cy="2249673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713F6110-8546-4C61-95B5-8BFCB855B19A}"/>
              </a:ext>
            </a:extLst>
          </p:cNvPr>
          <p:cNvSpPr txBox="1"/>
          <p:nvPr/>
        </p:nvSpPr>
        <p:spPr>
          <a:xfrm>
            <a:off x="272296" y="717829"/>
            <a:ext cx="19256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Before Train &amp; Test Data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1E6CD235-5D72-4C72-B73E-9AC63CEB07B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2296" y="3525621"/>
            <a:ext cx="3477057" cy="524936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E51B64B1-16B7-49FC-B90F-875090C947C5}"/>
              </a:ext>
            </a:extLst>
          </p:cNvPr>
          <p:cNvSpPr txBox="1"/>
          <p:nvPr/>
        </p:nvSpPr>
        <p:spPr>
          <a:xfrm>
            <a:off x="373021" y="4715339"/>
            <a:ext cx="40004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model is </a:t>
            </a:r>
            <a:r>
              <a:rPr lang="en-US" b="1" dirty="0"/>
              <a:t>overfitting</a:t>
            </a:r>
            <a:r>
              <a:rPr lang="en-US" dirty="0"/>
              <a:t> - accuracy of the training was above 75% but extremely poor in predicting the test set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FED99DE-A7B0-4CF9-8EB5-5F431A9241D3}"/>
              </a:ext>
            </a:extLst>
          </p:cNvPr>
          <p:cNvSpPr txBox="1"/>
          <p:nvPr/>
        </p:nvSpPr>
        <p:spPr>
          <a:xfrm>
            <a:off x="5285662" y="746666"/>
            <a:ext cx="12672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Testing dataset</a:t>
            </a:r>
          </a:p>
        </p:txBody>
      </p:sp>
      <p:sp>
        <p:nvSpPr>
          <p:cNvPr id="39" name="Arrow: Right 38">
            <a:extLst>
              <a:ext uri="{FF2B5EF4-FFF2-40B4-BE49-F238E27FC236}">
                <a16:creationId xmlns:a16="http://schemas.microsoft.com/office/drawing/2014/main" id="{368CC331-E9A4-47B0-BAB4-8B6ECBDA8C44}"/>
              </a:ext>
            </a:extLst>
          </p:cNvPr>
          <p:cNvSpPr/>
          <p:nvPr/>
        </p:nvSpPr>
        <p:spPr>
          <a:xfrm rot="5400000">
            <a:off x="7610041" y="3330839"/>
            <a:ext cx="683437" cy="447393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Arrow: Right 39">
            <a:extLst>
              <a:ext uri="{FF2B5EF4-FFF2-40B4-BE49-F238E27FC236}">
                <a16:creationId xmlns:a16="http://schemas.microsoft.com/office/drawing/2014/main" id="{50F7E8A9-C5A1-4460-A314-9C76EBEC297F}"/>
              </a:ext>
            </a:extLst>
          </p:cNvPr>
          <p:cNvSpPr/>
          <p:nvPr/>
        </p:nvSpPr>
        <p:spPr>
          <a:xfrm>
            <a:off x="4097933" y="1542496"/>
            <a:ext cx="683437" cy="447393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4607C36-6084-4C6B-9988-57959A391C26}"/>
              </a:ext>
            </a:extLst>
          </p:cNvPr>
          <p:cNvSpPr txBox="1"/>
          <p:nvPr/>
        </p:nvSpPr>
        <p:spPr>
          <a:xfrm>
            <a:off x="8325004" y="1568774"/>
            <a:ext cx="14206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Test size = 0.25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3A5F286-5C20-4AB7-9A86-9635EC8588FA}"/>
              </a:ext>
            </a:extLst>
          </p:cNvPr>
          <p:cNvSpPr/>
          <p:nvPr/>
        </p:nvSpPr>
        <p:spPr>
          <a:xfrm>
            <a:off x="85403" y="33095"/>
            <a:ext cx="4232249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Prediction Model</a:t>
            </a:r>
          </a:p>
        </p:txBody>
      </p:sp>
    </p:spTree>
    <p:extLst>
      <p:ext uri="{BB962C8B-B14F-4D97-AF65-F5344CB8AC3E}">
        <p14:creationId xmlns:p14="http://schemas.microsoft.com/office/powerpoint/2010/main" val="32746571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6022858-5A30-4C92-90B9-6234C2CF37E0}"/>
              </a:ext>
            </a:extLst>
          </p:cNvPr>
          <p:cNvSpPr/>
          <p:nvPr/>
        </p:nvSpPr>
        <p:spPr>
          <a:xfrm>
            <a:off x="9113942" y="6210795"/>
            <a:ext cx="2957326" cy="42965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Assimilation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2321C6-D740-4305-83CB-C036658CEC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5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61846" y="6288354"/>
            <a:ext cx="352095" cy="3520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D40DBEE-9337-43CB-B279-E417293156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5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09750" y="6288353"/>
            <a:ext cx="352095" cy="352095"/>
          </a:xfrm>
          <a:prstGeom prst="rect">
            <a:avLst/>
          </a:prstGeom>
        </p:spPr>
      </p:pic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F198A46F-34C9-447E-9DD8-3C87092C4E9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00904240"/>
              </p:ext>
            </p:extLst>
          </p:nvPr>
        </p:nvGraphicFramePr>
        <p:xfrm>
          <a:off x="120732" y="792128"/>
          <a:ext cx="9944986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F90883CB-B336-4918-82E5-711D7D52CE1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13941" y="289311"/>
            <a:ext cx="2996540" cy="299654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7AED13E-2DC4-44CE-A7FB-AC206DE58FDE}"/>
              </a:ext>
            </a:extLst>
          </p:cNvPr>
          <p:cNvSpPr txBox="1"/>
          <p:nvPr/>
        </p:nvSpPr>
        <p:spPr>
          <a:xfrm>
            <a:off x="8888987" y="368756"/>
            <a:ext cx="3182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Give us thumb up if you like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64599B2-01F7-434D-9295-863BA55175DB}"/>
              </a:ext>
            </a:extLst>
          </p:cNvPr>
          <p:cNvSpPr/>
          <p:nvPr/>
        </p:nvSpPr>
        <p:spPr>
          <a:xfrm>
            <a:off x="0" y="6683"/>
            <a:ext cx="7062126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Happily Ever After (maybe?)</a:t>
            </a:r>
          </a:p>
        </p:txBody>
      </p:sp>
    </p:spTree>
    <p:extLst>
      <p:ext uri="{BB962C8B-B14F-4D97-AF65-F5344CB8AC3E}">
        <p14:creationId xmlns:p14="http://schemas.microsoft.com/office/powerpoint/2010/main" val="828803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9B4F84A-056B-44C3-B3B8-10C908AF5B47}"/>
              </a:ext>
            </a:extLst>
          </p:cNvPr>
          <p:cNvSpPr/>
          <p:nvPr/>
        </p:nvSpPr>
        <p:spPr>
          <a:xfrm>
            <a:off x="1278105" y="1046273"/>
            <a:ext cx="6268662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4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A</a:t>
            </a:r>
            <a:r>
              <a:rPr lang="en-US" sz="32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s</a:t>
            </a:r>
            <a:r>
              <a:rPr lang="en-US" sz="36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k</a:t>
            </a:r>
            <a:r>
              <a:rPr lang="en-US" sz="4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 M</a:t>
            </a:r>
            <a:r>
              <a:rPr lang="en-US" sz="2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e</a:t>
            </a:r>
            <a:r>
              <a:rPr lang="en-US" sz="4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 A</a:t>
            </a:r>
            <a:r>
              <a:rPr lang="en-US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n</a:t>
            </a:r>
            <a:r>
              <a:rPr lang="en-US" sz="4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y</a:t>
            </a:r>
            <a:r>
              <a:rPr lang="en-US" sz="28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t</a:t>
            </a:r>
            <a:r>
              <a:rPr lang="en-US" sz="32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h</a:t>
            </a:r>
            <a:r>
              <a:rPr lang="en-US" sz="4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i</a:t>
            </a:r>
            <a:r>
              <a:rPr lang="en-US" sz="36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n</a:t>
            </a:r>
            <a:r>
              <a:rPr lang="en-US" sz="4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AD4DA5-054D-4D62-9C83-D94C6F5001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8559" y="2093272"/>
            <a:ext cx="3468708" cy="37184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CABA11A-47E3-4C94-A445-6B9E97AE3C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4571" y="3721280"/>
            <a:ext cx="2996540" cy="29965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CCF9524-8743-44D8-BE27-DAFC797DE601}"/>
              </a:ext>
            </a:extLst>
          </p:cNvPr>
          <p:cNvSpPr txBox="1"/>
          <p:nvPr/>
        </p:nvSpPr>
        <p:spPr>
          <a:xfrm>
            <a:off x="8960239" y="6211415"/>
            <a:ext cx="3182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Give us thumb up if you like</a:t>
            </a:r>
          </a:p>
        </p:txBody>
      </p:sp>
    </p:spTree>
    <p:extLst>
      <p:ext uri="{BB962C8B-B14F-4D97-AF65-F5344CB8AC3E}">
        <p14:creationId xmlns:p14="http://schemas.microsoft.com/office/powerpoint/2010/main" val="3087917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>
            <a:extLst>
              <a:ext uri="{FF2B5EF4-FFF2-40B4-BE49-F238E27FC236}">
                <a16:creationId xmlns:a16="http://schemas.microsoft.com/office/drawing/2014/main" id="{A741C8DB-64FF-4482-9416-D515196CEB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9087" y="4058316"/>
            <a:ext cx="2822368" cy="282236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F7A6E84D-3202-4A69-8FD5-286751A850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6914" y="1661635"/>
            <a:ext cx="3930833" cy="2944178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20B8B641-D9BA-44DC-91E8-C9B126B6CB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9449" y="1832529"/>
            <a:ext cx="2377655" cy="237765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D3CC91F8-1BCB-4484-9EE7-3EA659B7DB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73876" y="4107874"/>
            <a:ext cx="2996540" cy="299654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19D52F33-8724-4CAB-AA5D-8B6F79D03F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427" y="4462860"/>
            <a:ext cx="3095501" cy="309550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5FE811F3-5C1E-480C-A17B-763CAEEAD8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30355" y="5951"/>
            <a:ext cx="3218850" cy="2051312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93F86898-64C1-452A-AED8-6A25CEFC0AAC}"/>
              </a:ext>
            </a:extLst>
          </p:cNvPr>
          <p:cNvSpPr txBox="1"/>
          <p:nvPr/>
        </p:nvSpPr>
        <p:spPr>
          <a:xfrm>
            <a:off x="8594638" y="6247965"/>
            <a:ext cx="3090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Give us thumb up if you like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B1C0DF8B-7D63-4D4F-9287-6770D8D806A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64040" y="4312494"/>
            <a:ext cx="2309593" cy="2297876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06E5B90D-E66A-40BB-B672-5123518395E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427" y="594491"/>
            <a:ext cx="2953295" cy="221497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9684AB8-4C38-4223-9E20-F94188A9236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06739" y="4048539"/>
            <a:ext cx="982105" cy="98210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BCD4990-3130-4496-8413-7609B78392F3}"/>
              </a:ext>
            </a:extLst>
          </p:cNvPr>
          <p:cNvSpPr/>
          <p:nvPr/>
        </p:nvSpPr>
        <p:spPr>
          <a:xfrm>
            <a:off x="13568" y="5951"/>
            <a:ext cx="6159378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The World of Connection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29DE51E-F785-48A9-BE4D-48D948A90701}"/>
              </a:ext>
            </a:extLst>
          </p:cNvPr>
          <p:cNvSpPr txBox="1"/>
          <p:nvPr/>
        </p:nvSpPr>
        <p:spPr>
          <a:xfrm>
            <a:off x="1080327" y="879860"/>
            <a:ext cx="2813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9933FF"/>
                </a:solidFill>
              </a:rPr>
              <a:t>Are we ready to connect?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7D23A94-94EF-493A-BA9C-152589E9A8A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38196" y="2489935"/>
            <a:ext cx="1816133" cy="1816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418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3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4CE57A8-D230-4A02-BE1C-60B881ED9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1997690" y="5590870"/>
            <a:ext cx="467619" cy="789106"/>
          </a:xfrm>
          <a:prstGeom prst="rect">
            <a:avLst/>
          </a:prstGeom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A732F50C-2568-49B3-B26F-D8F4021450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1952" y="3974305"/>
            <a:ext cx="1583855" cy="1453420"/>
          </a:xfrm>
          <a:prstGeom prst="rect">
            <a:avLst/>
          </a:prstGeom>
        </p:spPr>
      </p:pic>
      <p:sp>
        <p:nvSpPr>
          <p:cNvPr id="77" name="Circle: Hollow 76">
            <a:extLst>
              <a:ext uri="{FF2B5EF4-FFF2-40B4-BE49-F238E27FC236}">
                <a16:creationId xmlns:a16="http://schemas.microsoft.com/office/drawing/2014/main" id="{E5A9F1C0-5A23-41EC-8024-E1B44AA3F6B3}"/>
              </a:ext>
            </a:extLst>
          </p:cNvPr>
          <p:cNvSpPr/>
          <p:nvPr/>
        </p:nvSpPr>
        <p:spPr>
          <a:xfrm>
            <a:off x="2142773" y="780077"/>
            <a:ext cx="5742036" cy="5602821"/>
          </a:xfrm>
          <a:prstGeom prst="donut">
            <a:avLst>
              <a:gd name="adj" fmla="val 856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1F7E35E9-9C7F-452A-97DD-FDEEF629CA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56597">
            <a:off x="1141186" y="2227935"/>
            <a:ext cx="1017092" cy="89996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70E2AFA8-1B65-4A5D-A5D1-CEE9FEC337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56597">
            <a:off x="1772772" y="1190064"/>
            <a:ext cx="1046243" cy="92575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0D80CB7-621E-4B5F-A270-8770CF7648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649" y="830001"/>
            <a:ext cx="990998" cy="92575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5FC29B7-3EB6-4A45-842C-6A476C4A67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8319458" flipH="1">
            <a:off x="1533783" y="920501"/>
            <a:ext cx="570994" cy="49282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03CDD39-2B00-42BB-8502-5FE45A9E0D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9478764">
            <a:off x="2043003" y="1826149"/>
            <a:ext cx="538804" cy="49959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18A9E8A-D86E-47F0-8322-D6C82C85D0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382897" y="1631809"/>
            <a:ext cx="467661" cy="43236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D63D152-2B7F-4BF8-B439-8BE36AFFE6C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H="1">
            <a:off x="67683" y="2083149"/>
            <a:ext cx="1059762" cy="96059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C2EA02B5-3CCF-4DA0-8093-0A36BFA6F35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30918" y="1975754"/>
            <a:ext cx="478658" cy="452598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BC9F264-4DA4-488E-9548-10863C8CFAE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9204" y="1388512"/>
            <a:ext cx="868591" cy="45872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7D61F580-FE90-4D42-A294-DA9C371443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2142773" y="810046"/>
            <a:ext cx="538804" cy="499597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E7D1542D-30CA-4300-897F-8581A8B86B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105595">
            <a:off x="1452345" y="2723367"/>
            <a:ext cx="612655" cy="447908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68367985-A694-446E-A4BB-3397DA094B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205014">
            <a:off x="2560263" y="1699977"/>
            <a:ext cx="414988" cy="374769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FEF14D71-D0E1-4FF1-8BEB-C552699971C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flipH="1">
            <a:off x="1973771" y="2603285"/>
            <a:ext cx="876807" cy="534222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DE010B47-AA57-4003-B669-BF0AE36A148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831335" y="1012257"/>
            <a:ext cx="432447" cy="346493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C8E7D8AA-5CD0-461C-BD76-661712D6E42A}"/>
              </a:ext>
            </a:extLst>
          </p:cNvPr>
          <p:cNvSpPr/>
          <p:nvPr/>
        </p:nvSpPr>
        <p:spPr>
          <a:xfrm>
            <a:off x="3165257" y="832631"/>
            <a:ext cx="2632394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1" cap="none" spc="0" dirty="0">
                <a:ln w="0"/>
                <a:solidFill>
                  <a:schemeClr val="accent5">
                    <a:lumMod val="75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E</a:t>
            </a:r>
            <a:r>
              <a:rPr lang="en-US" sz="2400" b="0" cap="none" spc="0" dirty="0">
                <a:ln w="0"/>
                <a:solidFill>
                  <a:schemeClr val="accent5">
                    <a:lumMod val="75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xploration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62ADB6BB-DC24-43D7-86BB-256D5F7E9E2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flipH="1">
            <a:off x="3070225" y="2004050"/>
            <a:ext cx="547022" cy="452598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AC539D5D-6CE3-4468-A313-FD4AC67C9EB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8899776" flipH="1">
            <a:off x="1036888" y="1008319"/>
            <a:ext cx="547022" cy="452598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B184F3E4-6C8B-4FB9-89E7-9DCF6DAEAC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105595">
            <a:off x="730684" y="1775812"/>
            <a:ext cx="612655" cy="447908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1F535022-2095-4B15-BD1F-12D8B076D9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26530" y="1533956"/>
            <a:ext cx="571160" cy="499597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1C292ADB-F1D8-4A57-82C1-731E9368D8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205014">
            <a:off x="873088" y="2311865"/>
            <a:ext cx="414988" cy="374769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859F035A-00A0-4875-9D3D-9C53DD2C35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105595">
            <a:off x="2496134" y="2081597"/>
            <a:ext cx="612655" cy="447908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46A5B44B-1585-4F99-8699-0F814B1A54B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16193" y="1195561"/>
            <a:ext cx="497310" cy="452598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4A543E71-3072-4DAA-A858-532ADC1F7AA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47380" y="2009735"/>
            <a:ext cx="868591" cy="45872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E6D2A304-F6B3-44A7-811E-DF9840B2118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colorTemperature colorTemp="2554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624166" flipH="1">
            <a:off x="6354496" y="2235793"/>
            <a:ext cx="832324" cy="681463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23C378E5-B673-4356-9154-17B1F0D0CDC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colorTemperature colorTemp="3683"/>
                    </a14:imgEffect>
                    <a14:imgEffect>
                      <a14:saturation sat="147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538405" flipH="1">
            <a:off x="6214070" y="3172694"/>
            <a:ext cx="520299" cy="425993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993A9806-A5AA-4780-924F-6C2B9D4EC8F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3396035" flipH="1">
            <a:off x="5748697" y="2491382"/>
            <a:ext cx="711167" cy="582266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A76236C7-15DF-49CD-A756-9FE1D570D37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3424875" flipH="1">
            <a:off x="6717133" y="2917871"/>
            <a:ext cx="735493" cy="602183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7754F297-48EE-472D-924A-A07F03677AD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colorTemperature colorTemp="3503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698376" flipH="1">
            <a:off x="7024270" y="2069751"/>
            <a:ext cx="520299" cy="425993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7FB17EAA-DCDD-49BE-A8B5-82A8FA298B1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colorTemperature colorTemp="3343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951425" flipH="1">
            <a:off x="7440467" y="2909090"/>
            <a:ext cx="618064" cy="506038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76793B2A-59A3-4458-91C4-DD82361E5D09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colorTemperature colorTemp="2991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595385" flipH="1">
            <a:off x="7309294" y="3978822"/>
            <a:ext cx="520299" cy="425993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C2AE3CF2-F903-4443-8E23-62BF61D3C53B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2714787" flipH="1">
            <a:off x="7223162" y="2600103"/>
            <a:ext cx="405642" cy="332118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DDECBFE5-73FD-4151-B77B-7C27F9176F6A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colorTemperature colorTemp="2817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714787" flipH="1">
            <a:off x="7259171" y="3489300"/>
            <a:ext cx="520299" cy="425993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F125D0A8-C3B6-4E4A-A8EC-877BBE8D9B8D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2714787" flipH="1">
            <a:off x="6212491" y="1799346"/>
            <a:ext cx="520299" cy="425993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2D12F106-B073-4BC8-94A6-185F312C9652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colorTemperature colorTemp="3242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714787" flipH="1">
            <a:off x="5714615" y="1908947"/>
            <a:ext cx="520299" cy="425993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665BC952-9C20-4CBB-A380-5CB83781798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3125446" flipH="1">
            <a:off x="6685714" y="3596074"/>
            <a:ext cx="711167" cy="582266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95785411-55E0-4E35-A4A7-72A0CEFF3B9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4175177" flipH="1">
            <a:off x="6531960" y="1454022"/>
            <a:ext cx="711167" cy="582266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CEA97B7E-E73F-4CA7-9CED-D107DB2692D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3466375" flipH="1">
            <a:off x="7632388" y="3385081"/>
            <a:ext cx="375117" cy="307126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A9028FC4-C029-4335-91A3-4183BF9FA94B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colorTemperature colorTemp="5183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718624" flipH="1">
            <a:off x="7772935" y="3713602"/>
            <a:ext cx="456604" cy="373843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EAF013E9-5E51-4FE3-BFD0-41E6A5E7946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3647904" flipH="1">
            <a:off x="7751098" y="4100832"/>
            <a:ext cx="372804" cy="305232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90C667FB-BC54-46D3-B460-AD26601DB5BA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colorTemperature colorTemp="3254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720590" flipH="1">
            <a:off x="8281654" y="3706848"/>
            <a:ext cx="277351" cy="227080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BF74B14D-0A7E-4237-95A4-658BDA64CF3B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3712118" flipH="1">
            <a:off x="8205561" y="3994996"/>
            <a:ext cx="263719" cy="215919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7ACE2559-7701-40E6-AD81-CD81BE2B00B3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colorTemperature colorTemp="3166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824074" flipH="1">
            <a:off x="8005164" y="3314662"/>
            <a:ext cx="364004" cy="298027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586E81A1-9669-4078-975A-C9432D95DD9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3704192" flipH="1">
            <a:off x="8510527" y="3915176"/>
            <a:ext cx="276417" cy="226316"/>
          </a:xfrm>
          <a:prstGeom prst="rect">
            <a:avLst/>
          </a:prstGeom>
        </p:spPr>
      </p:pic>
      <p:sp>
        <p:nvSpPr>
          <p:cNvPr id="75" name="Rectangle 74">
            <a:extLst>
              <a:ext uri="{FF2B5EF4-FFF2-40B4-BE49-F238E27FC236}">
                <a16:creationId xmlns:a16="http://schemas.microsoft.com/office/drawing/2014/main" id="{3E60861F-2B18-4012-BD90-F144E1B92E72}"/>
              </a:ext>
            </a:extLst>
          </p:cNvPr>
          <p:cNvSpPr/>
          <p:nvPr/>
        </p:nvSpPr>
        <p:spPr>
          <a:xfrm>
            <a:off x="7593949" y="1812282"/>
            <a:ext cx="1984972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0" cap="none" spc="0" dirty="0">
                <a:ln w="0"/>
                <a:solidFill>
                  <a:schemeClr val="accent5">
                    <a:lumMod val="75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A</a:t>
            </a:r>
            <a:r>
              <a:rPr lang="en-US" sz="2400" b="0" cap="none" spc="0" dirty="0">
                <a:ln w="0"/>
                <a:solidFill>
                  <a:schemeClr val="accent5">
                    <a:lumMod val="75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nalyze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26EC9F20-7885-43A8-8525-7204A12177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105595" flipH="1">
            <a:off x="2804714" y="1490840"/>
            <a:ext cx="669608" cy="447908"/>
          </a:xfrm>
          <a:prstGeom prst="rect">
            <a:avLst/>
          </a:prstGeom>
        </p:spPr>
      </p:pic>
      <p:sp>
        <p:nvSpPr>
          <p:cNvPr id="78" name="Rectangle 77">
            <a:extLst>
              <a:ext uri="{FF2B5EF4-FFF2-40B4-BE49-F238E27FC236}">
                <a16:creationId xmlns:a16="http://schemas.microsoft.com/office/drawing/2014/main" id="{74714E03-0EBB-43EE-8F2B-E6C57E5A1B74}"/>
              </a:ext>
            </a:extLst>
          </p:cNvPr>
          <p:cNvSpPr/>
          <p:nvPr/>
        </p:nvSpPr>
        <p:spPr>
          <a:xfrm>
            <a:off x="2862203" y="4755412"/>
            <a:ext cx="2240188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0" cap="none" spc="0" dirty="0">
                <a:ln w="0"/>
                <a:solidFill>
                  <a:schemeClr val="accent5">
                    <a:lumMod val="75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A</a:t>
            </a:r>
            <a:r>
              <a:rPr lang="en-US" sz="2400" b="0" cap="none" spc="0" dirty="0">
                <a:ln w="0"/>
                <a:solidFill>
                  <a:schemeClr val="accent5">
                    <a:lumMod val="75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ssimilation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EA374C-DADC-4D5D-A6E4-17A0B3248D62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948180" y="5584993"/>
            <a:ext cx="495921" cy="7813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70F0293-3EB7-48D4-BFCA-E4F55E640BF5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255197" y="4096885"/>
            <a:ext cx="1483499" cy="92575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FF35825-EFD4-4788-BCAB-BA4E21D2BA7A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 flipH="1">
            <a:off x="1444101" y="5595254"/>
            <a:ext cx="526071" cy="78033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6D46A18-2AA0-4A7B-8A64-D60CC9C1F7D9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 flipH="1">
            <a:off x="2487974" y="5590870"/>
            <a:ext cx="490999" cy="79202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E533E7D-4F15-41F3-BBFC-2ABA9AC7148B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716193" y="4740628"/>
            <a:ext cx="596026" cy="768262"/>
          </a:xfrm>
          <a:prstGeom prst="rect">
            <a:avLst/>
          </a:prstGeom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609421B2-FB32-4527-A7DD-FA7A88517ED4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9273876" y="4107874"/>
            <a:ext cx="2996540" cy="2996540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id="{71E5D89C-EC99-424A-AC0E-BE284C71481A}"/>
              </a:ext>
            </a:extLst>
          </p:cNvPr>
          <p:cNvSpPr txBox="1"/>
          <p:nvPr/>
        </p:nvSpPr>
        <p:spPr>
          <a:xfrm>
            <a:off x="8594638" y="6247965"/>
            <a:ext cx="3182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Give us thumb up if you like</a:t>
            </a:r>
          </a:p>
        </p:txBody>
      </p:sp>
      <p:sp>
        <p:nvSpPr>
          <p:cNvPr id="17" name="Flowchart: Connector 16">
            <a:extLst>
              <a:ext uri="{FF2B5EF4-FFF2-40B4-BE49-F238E27FC236}">
                <a16:creationId xmlns:a16="http://schemas.microsoft.com/office/drawing/2014/main" id="{99B7C94D-BD38-410C-A8EB-33365E792A63}"/>
              </a:ext>
            </a:extLst>
          </p:cNvPr>
          <p:cNvSpPr/>
          <p:nvPr/>
        </p:nvSpPr>
        <p:spPr>
          <a:xfrm>
            <a:off x="3971376" y="2725709"/>
            <a:ext cx="2049381" cy="1870364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Ready for the tour?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6394FE5-3297-4404-8CFB-20187943908D}"/>
              </a:ext>
            </a:extLst>
          </p:cNvPr>
          <p:cNvSpPr/>
          <p:nvPr/>
        </p:nvSpPr>
        <p:spPr>
          <a:xfrm>
            <a:off x="11919" y="11374"/>
            <a:ext cx="8318303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Birds migration into our life circle</a:t>
            </a:r>
          </a:p>
        </p:txBody>
      </p:sp>
    </p:spTree>
    <p:extLst>
      <p:ext uri="{BB962C8B-B14F-4D97-AF65-F5344CB8AC3E}">
        <p14:creationId xmlns:p14="http://schemas.microsoft.com/office/powerpoint/2010/main" val="2466109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0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0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0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8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5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5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5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6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6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5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3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6" fill="hold">
                      <p:stCondLst>
                        <p:cond delay="indefinite"/>
                      </p:stCondLst>
                      <p:childTnLst>
                        <p:par>
                          <p:cTn id="197" fill="hold">
                            <p:stCondLst>
                              <p:cond delay="0"/>
                            </p:stCondLst>
                            <p:childTnLst>
                              <p:par>
                                <p:cTn id="19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2" fill="hold">
                      <p:stCondLst>
                        <p:cond delay="indefinite"/>
                      </p:stCondLst>
                      <p:childTnLst>
                        <p:par>
                          <p:cTn id="203" fill="hold">
                            <p:stCondLst>
                              <p:cond delay="0"/>
                            </p:stCondLst>
                            <p:childTnLst>
                              <p:par>
                                <p:cTn id="204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1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1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1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0" fill="hold">
                      <p:stCondLst>
                        <p:cond delay="indefinite"/>
                      </p:stCondLst>
                      <p:childTnLst>
                        <p:par>
                          <p:cTn id="221" fill="hold">
                            <p:stCondLst>
                              <p:cond delay="0"/>
                            </p:stCondLst>
                            <p:childTnLst>
                              <p:par>
                                <p:cTn id="2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5" fill="hold">
                      <p:stCondLst>
                        <p:cond delay="indefinite"/>
                      </p:stCondLst>
                      <p:childTnLst>
                        <p:par>
                          <p:cTn id="226" fill="hold">
                            <p:stCondLst>
                              <p:cond delay="0"/>
                            </p:stCondLst>
                            <p:childTnLst>
                              <p:par>
                                <p:cTn id="2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9" fill="hold">
                      <p:stCondLst>
                        <p:cond delay="indefinite"/>
                      </p:stCondLst>
                      <p:childTnLst>
                        <p:par>
                          <p:cTn id="230" fill="hold">
                            <p:stCondLst>
                              <p:cond delay="0"/>
                            </p:stCondLst>
                            <p:childTnLst>
                              <p:par>
                                <p:cTn id="2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3" fill="hold">
                      <p:stCondLst>
                        <p:cond delay="indefinite"/>
                      </p:stCondLst>
                      <p:childTnLst>
                        <p:par>
                          <p:cTn id="234" fill="hold">
                            <p:stCondLst>
                              <p:cond delay="0"/>
                            </p:stCondLst>
                            <p:childTnLst>
                              <p:par>
                                <p:cTn id="2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7" fill="hold">
                      <p:stCondLst>
                        <p:cond delay="indefinite"/>
                      </p:stCondLst>
                      <p:childTnLst>
                        <p:par>
                          <p:cTn id="238" fill="hold">
                            <p:stCondLst>
                              <p:cond delay="0"/>
                            </p:stCondLst>
                            <p:childTnLst>
                              <p:par>
                                <p:cTn id="2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1" fill="hold">
                      <p:stCondLst>
                        <p:cond delay="indefinite"/>
                      </p:stCondLst>
                      <p:childTnLst>
                        <p:par>
                          <p:cTn id="242" fill="hold">
                            <p:stCondLst>
                              <p:cond delay="0"/>
                            </p:stCondLst>
                            <p:childTnLst>
                              <p:par>
                                <p:cTn id="2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5" fill="hold">
                      <p:stCondLst>
                        <p:cond delay="indefinite"/>
                      </p:stCondLst>
                      <p:childTnLst>
                        <p:par>
                          <p:cTn id="246" fill="hold">
                            <p:stCondLst>
                              <p:cond delay="0"/>
                            </p:stCondLst>
                            <p:childTnLst>
                              <p:par>
                                <p:cTn id="2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9" fill="hold">
                      <p:stCondLst>
                        <p:cond delay="indefinite"/>
                      </p:stCondLst>
                      <p:childTnLst>
                        <p:par>
                          <p:cTn id="250" fill="hold">
                            <p:stCondLst>
                              <p:cond delay="0"/>
                            </p:stCondLst>
                            <p:childTnLst>
                              <p:par>
                                <p:cTn id="2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3" fill="hold">
                      <p:stCondLst>
                        <p:cond delay="indefinite"/>
                      </p:stCondLst>
                      <p:childTnLst>
                        <p:par>
                          <p:cTn id="254" fill="hold">
                            <p:stCondLst>
                              <p:cond delay="0"/>
                            </p:stCondLst>
                            <p:childTnLst>
                              <p:par>
                                <p:cTn id="2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7" fill="hold">
                      <p:stCondLst>
                        <p:cond delay="indefinite"/>
                      </p:stCondLst>
                      <p:childTnLst>
                        <p:par>
                          <p:cTn id="258" fill="hold">
                            <p:stCondLst>
                              <p:cond delay="0"/>
                            </p:stCondLst>
                            <p:childTnLst>
                              <p:par>
                                <p:cTn id="2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1" fill="hold">
                      <p:stCondLst>
                        <p:cond delay="indefinite"/>
                      </p:stCondLst>
                      <p:childTnLst>
                        <p:par>
                          <p:cTn id="262" fill="hold">
                            <p:stCondLst>
                              <p:cond delay="0"/>
                            </p:stCondLst>
                            <p:childTnLst>
                              <p:par>
                                <p:cTn id="2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5" fill="hold">
                      <p:stCondLst>
                        <p:cond delay="indefinite"/>
                      </p:stCondLst>
                      <p:childTnLst>
                        <p:par>
                          <p:cTn id="266" fill="hold">
                            <p:stCondLst>
                              <p:cond delay="0"/>
                            </p:stCondLst>
                            <p:childTnLst>
                              <p:par>
                                <p:cTn id="2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9" fill="hold">
                      <p:stCondLst>
                        <p:cond delay="indefinite"/>
                      </p:stCondLst>
                      <p:childTnLst>
                        <p:par>
                          <p:cTn id="270" fill="hold">
                            <p:stCondLst>
                              <p:cond delay="0"/>
                            </p:stCondLst>
                            <p:childTnLst>
                              <p:par>
                                <p:cTn id="2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3" fill="hold">
                      <p:stCondLst>
                        <p:cond delay="indefinite"/>
                      </p:stCondLst>
                      <p:childTnLst>
                        <p:par>
                          <p:cTn id="274" fill="hold">
                            <p:stCondLst>
                              <p:cond delay="0"/>
                            </p:stCondLst>
                            <p:childTnLst>
                              <p:par>
                                <p:cTn id="2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7" fill="hold">
                      <p:stCondLst>
                        <p:cond delay="indefinite"/>
                      </p:stCondLst>
                      <p:childTnLst>
                        <p:par>
                          <p:cTn id="278" fill="hold">
                            <p:stCondLst>
                              <p:cond delay="0"/>
                            </p:stCondLst>
                            <p:childTnLst>
                              <p:par>
                                <p:cTn id="2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1" fill="hold">
                      <p:stCondLst>
                        <p:cond delay="indefinite"/>
                      </p:stCondLst>
                      <p:childTnLst>
                        <p:par>
                          <p:cTn id="282" fill="hold">
                            <p:stCondLst>
                              <p:cond delay="0"/>
                            </p:stCondLst>
                            <p:childTnLst>
                              <p:par>
                                <p:cTn id="2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5" fill="hold">
                      <p:stCondLst>
                        <p:cond delay="indefinite"/>
                      </p:stCondLst>
                      <p:childTnLst>
                        <p:par>
                          <p:cTn id="286" fill="hold">
                            <p:stCondLst>
                              <p:cond delay="0"/>
                            </p:stCondLst>
                            <p:childTnLst>
                              <p:par>
                                <p:cTn id="2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9" fill="hold">
                      <p:stCondLst>
                        <p:cond delay="indefinite"/>
                      </p:stCondLst>
                      <p:childTnLst>
                        <p:par>
                          <p:cTn id="290" fill="hold">
                            <p:stCondLst>
                              <p:cond delay="0"/>
                            </p:stCondLst>
                            <p:childTnLst>
                              <p:par>
                                <p:cTn id="29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3" fill="hold">
                      <p:stCondLst>
                        <p:cond delay="indefinite"/>
                      </p:stCondLst>
                      <p:childTnLst>
                        <p:par>
                          <p:cTn id="294" fill="hold">
                            <p:stCondLst>
                              <p:cond delay="0"/>
                            </p:stCondLst>
                            <p:childTnLst>
                              <p:par>
                                <p:cTn id="29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7" fill="hold">
                      <p:stCondLst>
                        <p:cond delay="indefinite"/>
                      </p:stCondLst>
                      <p:childTnLst>
                        <p:par>
                          <p:cTn id="298" fill="hold">
                            <p:stCondLst>
                              <p:cond delay="0"/>
                            </p:stCondLst>
                            <p:childTnLst>
                              <p:par>
                                <p:cTn id="29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1" fill="hold">
                      <p:stCondLst>
                        <p:cond delay="indefinite"/>
                      </p:stCondLst>
                      <p:childTnLst>
                        <p:par>
                          <p:cTn id="302" fill="hold">
                            <p:stCondLst>
                              <p:cond delay="0"/>
                            </p:stCondLst>
                            <p:childTnLst>
                              <p:par>
                                <p:cTn id="30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5" fill="hold">
                      <p:stCondLst>
                        <p:cond delay="indefinite"/>
                      </p:stCondLst>
                      <p:childTnLst>
                        <p:par>
                          <p:cTn id="306" fill="hold">
                            <p:stCondLst>
                              <p:cond delay="0"/>
                            </p:stCondLst>
                            <p:childTnLst>
                              <p:par>
                                <p:cTn id="307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09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0" fill="hold">
                      <p:stCondLst>
                        <p:cond delay="indefinite"/>
                      </p:stCondLst>
                      <p:childTnLst>
                        <p:par>
                          <p:cTn id="311" fill="hold">
                            <p:stCondLst>
                              <p:cond delay="0"/>
                            </p:stCondLst>
                            <p:childTnLst>
                              <p:par>
                                <p:cTn id="312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14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5" fill="hold">
                      <p:stCondLst>
                        <p:cond delay="indefinite"/>
                      </p:stCondLst>
                      <p:childTnLst>
                        <p:par>
                          <p:cTn id="316" fill="hold">
                            <p:stCondLst>
                              <p:cond delay="0"/>
                            </p:stCondLst>
                            <p:childTnLst>
                              <p:par>
                                <p:cTn id="317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19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0" fill="hold">
                      <p:stCondLst>
                        <p:cond delay="indefinite"/>
                      </p:stCondLst>
                      <p:childTnLst>
                        <p:par>
                          <p:cTn id="321" fill="hold">
                            <p:stCondLst>
                              <p:cond delay="0"/>
                            </p:stCondLst>
                            <p:childTnLst>
                              <p:par>
                                <p:cTn id="322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24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5" fill="hold">
                      <p:stCondLst>
                        <p:cond delay="indefinite"/>
                      </p:stCondLst>
                      <p:childTnLst>
                        <p:par>
                          <p:cTn id="326" fill="hold">
                            <p:stCondLst>
                              <p:cond delay="0"/>
                            </p:stCondLst>
                            <p:childTnLst>
                              <p:par>
                                <p:cTn id="327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3" fill="hold">
                      <p:stCondLst>
                        <p:cond delay="indefinite"/>
                      </p:stCondLst>
                      <p:childTnLst>
                        <p:par>
                          <p:cTn id="334" fill="hold">
                            <p:stCondLst>
                              <p:cond delay="0"/>
                            </p:stCondLst>
                            <p:childTnLst>
                              <p:par>
                                <p:cTn id="33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1" fill="hold">
                      <p:stCondLst>
                        <p:cond delay="indefinite"/>
                      </p:stCondLst>
                      <p:childTnLst>
                        <p:par>
                          <p:cTn id="342" fill="hold">
                            <p:stCondLst>
                              <p:cond delay="0"/>
                            </p:stCondLst>
                            <p:childTnLst>
                              <p:par>
                                <p:cTn id="3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7" fill="hold">
                      <p:stCondLst>
                        <p:cond delay="indefinite"/>
                      </p:stCondLst>
                      <p:childTnLst>
                        <p:par>
                          <p:cTn id="348" fill="hold">
                            <p:stCondLst>
                              <p:cond delay="0"/>
                            </p:stCondLst>
                            <p:childTnLst>
                              <p:par>
                                <p:cTn id="3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1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2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3" fill="hold">
                      <p:stCondLst>
                        <p:cond delay="indefinite"/>
                      </p:stCondLst>
                      <p:childTnLst>
                        <p:par>
                          <p:cTn id="354" fill="hold">
                            <p:stCondLst>
                              <p:cond delay="0"/>
                            </p:stCondLst>
                            <p:childTnLst>
                              <p:par>
                                <p:cTn id="35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7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8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9" fill="hold">
                      <p:stCondLst>
                        <p:cond delay="indefinite"/>
                      </p:stCondLst>
                      <p:childTnLst>
                        <p:par>
                          <p:cTn id="360" fill="hold">
                            <p:stCondLst>
                              <p:cond delay="0"/>
                            </p:stCondLst>
                            <p:childTnLst>
                              <p:par>
                                <p:cTn id="361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3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4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5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6" fill="hold">
                      <p:stCondLst>
                        <p:cond delay="indefinite"/>
                      </p:stCondLst>
                      <p:childTnLst>
                        <p:par>
                          <p:cTn id="367" fill="hold">
                            <p:stCondLst>
                              <p:cond delay="0"/>
                            </p:stCondLst>
                            <p:childTnLst>
                              <p:par>
                                <p:cTn id="368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0" dur="2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1" dur="2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2" dur="2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3" fill="hold">
                      <p:stCondLst>
                        <p:cond delay="indefinite"/>
                      </p:stCondLst>
                      <p:childTnLst>
                        <p:par>
                          <p:cTn id="374" fill="hold">
                            <p:stCondLst>
                              <p:cond delay="0"/>
                            </p:stCondLst>
                            <p:childTnLst>
                              <p:par>
                                <p:cTn id="37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8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8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8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8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9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75" grpId="0"/>
      <p:bldP spid="78" grpId="0"/>
      <p:bldP spid="81" grpId="0"/>
      <p:bldP spid="1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DB3C7-D3D9-7C4D-B653-CD98BDAD45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779" y="609600"/>
            <a:ext cx="11215114" cy="132080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53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Question</a:t>
            </a:r>
            <a:br>
              <a:rPr lang="en-US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</a:br>
            <a:br>
              <a:rPr lang="en-US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</a:br>
            <a:r>
              <a:rPr lang="en-US" sz="4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Will positive tweets &amp; posts in social media about a company </a:t>
            </a:r>
            <a:br>
              <a:rPr lang="en-US" sz="4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</a:br>
            <a:r>
              <a:rPr lang="en-US" sz="4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encourage people to invest in stocks </a:t>
            </a:r>
            <a:br>
              <a:rPr lang="en-US" sz="4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</a:br>
            <a:r>
              <a:rPr lang="en-US" sz="4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of that company </a:t>
            </a:r>
            <a:br>
              <a:rPr lang="en-US" sz="4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</a:br>
            <a:r>
              <a:rPr lang="en-US" sz="4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and as a result </a:t>
            </a:r>
            <a:br>
              <a:rPr lang="en-US" sz="4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</a:br>
            <a:r>
              <a:rPr lang="en-US" sz="4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make their stock price increase? </a:t>
            </a:r>
            <a:r>
              <a:rPr lang="en-US" sz="4400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59613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B7DB8B5-9550-4CA6-B3E8-815259440EE3}"/>
              </a:ext>
            </a:extLst>
          </p:cNvPr>
          <p:cNvSpPr/>
          <p:nvPr/>
        </p:nvSpPr>
        <p:spPr>
          <a:xfrm>
            <a:off x="397824" y="1211281"/>
            <a:ext cx="4661854" cy="556766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BCDF77D-CDBE-4305-837C-5E937C4F72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555" y="3237831"/>
            <a:ext cx="3087584" cy="2860700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6022858-5A30-4C92-90B9-6234C2CF37E0}"/>
              </a:ext>
            </a:extLst>
          </p:cNvPr>
          <p:cNvSpPr/>
          <p:nvPr/>
        </p:nvSpPr>
        <p:spPr>
          <a:xfrm>
            <a:off x="9113942" y="6210795"/>
            <a:ext cx="2957326" cy="42965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Data Exploration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2321C6-D740-4305-83CB-C036658CEC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5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61846" y="6288354"/>
            <a:ext cx="352095" cy="3520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D40DBEE-9337-43CB-B279-E417293156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5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09750" y="6288353"/>
            <a:ext cx="352095" cy="35209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8668128-4C07-41C3-97FC-6557BF6EF5EB}"/>
              </a:ext>
            </a:extLst>
          </p:cNvPr>
          <p:cNvSpPr/>
          <p:nvPr/>
        </p:nvSpPr>
        <p:spPr>
          <a:xfrm>
            <a:off x="-7383" y="0"/>
            <a:ext cx="468968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Sentiment Analysis</a:t>
            </a:r>
            <a:endParaRPr lang="en-US" sz="48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D3CF914-825F-454C-AB7A-5EF9984EF163}"/>
              </a:ext>
            </a:extLst>
          </p:cNvPr>
          <p:cNvSpPr/>
          <p:nvPr/>
        </p:nvSpPr>
        <p:spPr>
          <a:xfrm>
            <a:off x="59827" y="759469"/>
            <a:ext cx="1776448" cy="2616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1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# RiceFinTech, # FinTech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E496D5-6D4B-45A5-8C09-5ED38D19B62A}"/>
              </a:ext>
            </a:extLst>
          </p:cNvPr>
          <p:cNvSpPr txBox="1"/>
          <p:nvPr/>
        </p:nvSpPr>
        <p:spPr>
          <a:xfrm>
            <a:off x="1011119" y="6144354"/>
            <a:ext cx="29787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Source: Medium, </a:t>
            </a:r>
            <a:r>
              <a:rPr lang="en-US" sz="1200" i="1" dirty="0" err="1"/>
              <a:t>DataCamp</a:t>
            </a:r>
            <a:r>
              <a:rPr lang="en-US" sz="1200" i="1" dirty="0"/>
              <a:t>, </a:t>
            </a:r>
            <a:r>
              <a:rPr lang="en-US" sz="1200" i="1" dirty="0" err="1"/>
              <a:t>RealPython</a:t>
            </a:r>
            <a:endParaRPr lang="en-US" sz="1200" i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AC38B6-8698-4BEE-A843-1DC7402F7189}"/>
              </a:ext>
            </a:extLst>
          </p:cNvPr>
          <p:cNvSpPr txBox="1"/>
          <p:nvPr/>
        </p:nvSpPr>
        <p:spPr>
          <a:xfrm>
            <a:off x="5171704" y="415498"/>
            <a:ext cx="6899564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Sentiment Classifiers in Python</a:t>
            </a:r>
          </a:p>
          <a:p>
            <a:endParaRPr lang="en-US" sz="2400" b="1" dirty="0"/>
          </a:p>
          <a:p>
            <a:r>
              <a:rPr lang="en-US" sz="1600" b="1" dirty="0"/>
              <a:t>Naïve Bayes Classifier: </a:t>
            </a:r>
            <a:r>
              <a:rPr lang="en-US" sz="1600" dirty="0"/>
              <a:t>algorithm for predictive modeling </a:t>
            </a:r>
          </a:p>
          <a:p>
            <a:r>
              <a:rPr lang="en-US" sz="1600" dirty="0"/>
              <a:t>	using NLTK (Natural Language Toolkit) libraries  </a:t>
            </a:r>
          </a:p>
          <a:p>
            <a:r>
              <a:rPr lang="en-US" sz="1600" dirty="0"/>
              <a:t>		Dataset tool that categorizes each review as </a:t>
            </a:r>
          </a:p>
          <a:p>
            <a:r>
              <a:rPr lang="en-US" sz="1600" dirty="0"/>
              <a:t>		positive or negative</a:t>
            </a:r>
          </a:p>
          <a:p>
            <a:r>
              <a:rPr lang="en-US" sz="1600" dirty="0"/>
              <a:t>	by using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Frequency Distribution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Extracting Concordance and Collocations</a:t>
            </a:r>
          </a:p>
          <a:p>
            <a:pPr lvl="1"/>
            <a:endParaRPr lang="en-US" sz="1600" dirty="0"/>
          </a:p>
          <a:p>
            <a:pPr lvl="1"/>
            <a:r>
              <a:rPr lang="fr-FR" sz="1600" u="sng" dirty="0" err="1"/>
              <a:t>Popular</a:t>
            </a:r>
            <a:r>
              <a:rPr lang="fr-FR" sz="1600" u="sng" dirty="0"/>
              <a:t> NLP Sentiment </a:t>
            </a:r>
            <a:r>
              <a:rPr lang="fr-FR" sz="1600" u="sng" dirty="0" err="1"/>
              <a:t>analysis</a:t>
            </a:r>
            <a:r>
              <a:rPr lang="fr-FR" sz="1600" u="sng" dirty="0"/>
              <a:t> packages</a:t>
            </a:r>
            <a:endParaRPr lang="en-US" sz="1600" u="sng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Scikit-learn Classifiers with </a:t>
            </a:r>
            <a:r>
              <a:rPr lang="en-US" sz="1600" b="1" dirty="0"/>
              <a:t>NLTK</a:t>
            </a: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b="1" dirty="0"/>
              <a:t>VADER</a:t>
            </a:r>
            <a:r>
              <a:rPr lang="en-US" sz="1600" dirty="0"/>
              <a:t> (</a:t>
            </a:r>
            <a:r>
              <a:rPr lang="en-US" sz="1600" b="1" dirty="0"/>
              <a:t>V</a:t>
            </a:r>
            <a:r>
              <a:rPr lang="en-US" sz="1600" dirty="0"/>
              <a:t>alence </a:t>
            </a:r>
            <a:r>
              <a:rPr lang="en-US" sz="1600" b="1" dirty="0"/>
              <a:t>A</a:t>
            </a:r>
            <a:r>
              <a:rPr lang="en-US" sz="1600" dirty="0"/>
              <a:t>ware </a:t>
            </a:r>
            <a:r>
              <a:rPr lang="en-US" sz="1600" b="1" dirty="0"/>
              <a:t>D</a:t>
            </a:r>
            <a:r>
              <a:rPr lang="en-US" sz="1600" dirty="0"/>
              <a:t>ictionary and </a:t>
            </a:r>
            <a:r>
              <a:rPr lang="en-US" sz="1600" dirty="0" err="1"/>
              <a:t>s</a:t>
            </a:r>
            <a:r>
              <a:rPr lang="en-US" sz="1600" b="1" dirty="0" err="1"/>
              <a:t>E</a:t>
            </a:r>
            <a:r>
              <a:rPr lang="en-US" sz="1600" dirty="0" err="1"/>
              <a:t>ntiment</a:t>
            </a:r>
            <a:r>
              <a:rPr lang="en-US" sz="1600" dirty="0"/>
              <a:t> </a:t>
            </a:r>
            <a:r>
              <a:rPr lang="en-US" sz="1600" b="1" dirty="0"/>
              <a:t>R</a:t>
            </a:r>
            <a:r>
              <a:rPr lang="en-US" sz="1600" dirty="0"/>
              <a:t>easoner): 			built-in pretrained sentiment analyzer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b="1" dirty="0" err="1"/>
              <a:t>TextBlob</a:t>
            </a:r>
            <a:r>
              <a:rPr lang="en-US" sz="1600" dirty="0"/>
              <a:t>: provide access to common text-processing operations 		through a familiar interface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b="1" dirty="0" err="1"/>
              <a:t>SentiWordNet</a:t>
            </a:r>
            <a:r>
              <a:rPr lang="en-US" sz="1600" dirty="0"/>
              <a:t>: opinion lexicon derived from WordNet database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b="1" dirty="0"/>
              <a:t>Flair</a:t>
            </a:r>
            <a:r>
              <a:rPr lang="en-US" sz="1600" dirty="0"/>
              <a:t>: embedding based python packages (classify vector for 			each </a:t>
            </a:r>
            <a:r>
              <a:rPr lang="en-US" sz="1600" dirty="0" err="1"/>
              <a:t>synonymically</a:t>
            </a:r>
            <a:r>
              <a:rPr lang="en-US" sz="1600" dirty="0"/>
              <a:t> similar words group)</a:t>
            </a:r>
          </a:p>
          <a:p>
            <a:pPr lvl="2"/>
            <a:endParaRPr lang="en-US" sz="16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2CA3E2C-13C0-49A6-AA6A-C42479A8C014}"/>
              </a:ext>
            </a:extLst>
          </p:cNvPr>
          <p:cNvSpPr txBox="1"/>
          <p:nvPr/>
        </p:nvSpPr>
        <p:spPr>
          <a:xfrm>
            <a:off x="676894" y="1401363"/>
            <a:ext cx="4215740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What is sentiment analysis?</a:t>
            </a:r>
          </a:p>
          <a:p>
            <a:endParaRPr lang="en-US" b="1" dirty="0">
              <a:solidFill>
                <a:schemeClr val="bg1"/>
              </a:solidFill>
            </a:endParaRPr>
          </a:p>
          <a:p>
            <a:r>
              <a:rPr lang="en-US" sz="1600" dirty="0">
                <a:solidFill>
                  <a:schemeClr val="bg1"/>
                </a:solidFill>
              </a:rPr>
              <a:t>Sentiment analysis is the task of determining the emotional value of a given expression in natural language.</a:t>
            </a:r>
          </a:p>
        </p:txBody>
      </p:sp>
    </p:spTree>
    <p:extLst>
      <p:ext uri="{BB962C8B-B14F-4D97-AF65-F5344CB8AC3E}">
        <p14:creationId xmlns:p14="http://schemas.microsoft.com/office/powerpoint/2010/main" val="3102888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3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3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3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4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4" grpId="0"/>
      <p:bldP spid="1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6022858-5A30-4C92-90B9-6234C2CF37E0}"/>
              </a:ext>
            </a:extLst>
          </p:cNvPr>
          <p:cNvSpPr/>
          <p:nvPr/>
        </p:nvSpPr>
        <p:spPr>
          <a:xfrm>
            <a:off x="9113942" y="6210795"/>
            <a:ext cx="2957326" cy="42965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Data Exploration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2321C6-D740-4305-83CB-C036658CEC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5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61846" y="6288354"/>
            <a:ext cx="352095" cy="3520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D40DBEE-9337-43CB-B279-E417293156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5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09750" y="6288353"/>
            <a:ext cx="352095" cy="35209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8668128-4C07-41C3-97FC-6557BF6EF5EB}"/>
              </a:ext>
            </a:extLst>
          </p:cNvPr>
          <p:cNvSpPr/>
          <p:nvPr/>
        </p:nvSpPr>
        <p:spPr>
          <a:xfrm>
            <a:off x="6529" y="0"/>
            <a:ext cx="4661854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Realm</a:t>
            </a:r>
            <a:r>
              <a:rPr lang="en-US" sz="48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 of tweeps</a:t>
            </a:r>
          </a:p>
        </p:txBody>
      </p:sp>
    </p:spTree>
    <p:extLst>
      <p:ext uri="{BB962C8B-B14F-4D97-AF65-F5344CB8AC3E}">
        <p14:creationId xmlns:p14="http://schemas.microsoft.com/office/powerpoint/2010/main" val="25173564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6022858-5A30-4C92-90B9-6234C2CF37E0}"/>
              </a:ext>
            </a:extLst>
          </p:cNvPr>
          <p:cNvSpPr/>
          <p:nvPr/>
        </p:nvSpPr>
        <p:spPr>
          <a:xfrm>
            <a:off x="9113942" y="6210795"/>
            <a:ext cx="2957326" cy="42965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Data Exploration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2321C6-D740-4305-83CB-C036658CEC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5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61846" y="6288354"/>
            <a:ext cx="352095" cy="3520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D40DBEE-9337-43CB-B279-E417293156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5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09750" y="6288353"/>
            <a:ext cx="352095" cy="35209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8668128-4C07-41C3-97FC-6557BF6EF5EB}"/>
              </a:ext>
            </a:extLst>
          </p:cNvPr>
          <p:cNvSpPr/>
          <p:nvPr/>
        </p:nvSpPr>
        <p:spPr>
          <a:xfrm>
            <a:off x="6529" y="0"/>
            <a:ext cx="4661854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Realm</a:t>
            </a:r>
            <a:r>
              <a:rPr lang="en-US" sz="48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 of tweeps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CCCB63-A0DC-4226-9F99-B3E6E93CB0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9281" y="830997"/>
            <a:ext cx="5445190" cy="27882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F72AEB2-0692-4A02-961D-C2E4DC042C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421" y="3722914"/>
            <a:ext cx="5882368" cy="3063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3946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6AE47F3D-95D9-4710-BAA2-FA2D5D7192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2299" y="-414412"/>
            <a:ext cx="2144443" cy="160833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9E33210-17F3-4A0A-8A5B-A34D9C7350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0641" y="3238173"/>
            <a:ext cx="4175599" cy="2778671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6022858-5A30-4C92-90B9-6234C2CF37E0}"/>
              </a:ext>
            </a:extLst>
          </p:cNvPr>
          <p:cNvSpPr/>
          <p:nvPr/>
        </p:nvSpPr>
        <p:spPr>
          <a:xfrm>
            <a:off x="9113942" y="6210795"/>
            <a:ext cx="2957326" cy="42965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Impact Analysis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2321C6-D740-4305-83CB-C036658CEC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5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61846" y="6288354"/>
            <a:ext cx="352095" cy="3520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D40DBEE-9337-43CB-B279-E417293156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5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09750" y="6288353"/>
            <a:ext cx="352095" cy="3520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8CA3AE8-DE8A-4E6E-9903-C40386A0A9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195" y="1129097"/>
            <a:ext cx="4092681" cy="272845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A9101EF-797B-4EFC-ABAB-FD4D17E7E06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4340" y="3738224"/>
            <a:ext cx="4509221" cy="300414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1FD6A31-3E9C-4710-85F0-15761F54AD4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57459" y="922519"/>
            <a:ext cx="4582886" cy="25778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E6371F0-F0E8-4B3C-BEEB-57D34350DA3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87033" y="1369366"/>
            <a:ext cx="4273345" cy="2846115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CDEE9CC7-593C-4774-B3D1-9604B43EA098}"/>
              </a:ext>
            </a:extLst>
          </p:cNvPr>
          <p:cNvSpPr/>
          <p:nvPr/>
        </p:nvSpPr>
        <p:spPr>
          <a:xfrm>
            <a:off x="0" y="-20455"/>
            <a:ext cx="403668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dirty="0" err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Memoji</a:t>
            </a:r>
            <a:r>
              <a:rPr lang="en-US" sz="4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 Feelings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9549D859-2C36-46F7-B48E-7D6E7B8430D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37858" y="4480004"/>
            <a:ext cx="4175599" cy="2377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361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E561C1A2-ABA9-428D-A13A-E1D53FCEF486}"/>
              </a:ext>
            </a:extLst>
          </p:cNvPr>
          <p:cNvSpPr/>
          <p:nvPr/>
        </p:nvSpPr>
        <p:spPr>
          <a:xfrm>
            <a:off x="5791241" y="184648"/>
            <a:ext cx="2576945" cy="58477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6022858-5A30-4C92-90B9-6234C2CF37E0}"/>
              </a:ext>
            </a:extLst>
          </p:cNvPr>
          <p:cNvSpPr/>
          <p:nvPr/>
        </p:nvSpPr>
        <p:spPr>
          <a:xfrm>
            <a:off x="9113942" y="6210795"/>
            <a:ext cx="2957326" cy="42965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Impact Analysis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2321C6-D740-4305-83CB-C036658CEC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5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61846" y="6288354"/>
            <a:ext cx="352095" cy="3520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D40DBEE-9337-43CB-B279-E417293156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5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09750" y="6288353"/>
            <a:ext cx="352095" cy="352095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CDEE9CC7-593C-4774-B3D1-9604B43EA098}"/>
              </a:ext>
            </a:extLst>
          </p:cNvPr>
          <p:cNvSpPr/>
          <p:nvPr/>
        </p:nvSpPr>
        <p:spPr>
          <a:xfrm>
            <a:off x="0" y="0"/>
            <a:ext cx="403668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dirty="0" err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Memoji</a:t>
            </a:r>
            <a:r>
              <a:rPr lang="en-US" sz="4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 Feelings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B4EF741-8AF7-4180-9361-AEB487BCEB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804" y="1498666"/>
            <a:ext cx="2845872" cy="19759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CADAE9A-64E5-453E-9E3D-626C135802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01330" y="1499696"/>
            <a:ext cx="2754210" cy="188931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E1A3083-01AB-484F-8805-87D65BD804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13976" y="1498666"/>
            <a:ext cx="2754210" cy="189034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1338E15-27DA-41FF-8E4A-79D54C935904}"/>
              </a:ext>
            </a:extLst>
          </p:cNvPr>
          <p:cNvSpPr/>
          <p:nvPr/>
        </p:nvSpPr>
        <p:spPr>
          <a:xfrm>
            <a:off x="5931802" y="206005"/>
            <a:ext cx="229582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Camber Energy Inc.</a:t>
            </a:r>
          </a:p>
          <a:p>
            <a:r>
              <a:rPr lang="en-US" sz="1400" dirty="0"/>
              <a:t>CEI (U.S.: NYSE American)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358EBCA-2212-4BCD-826B-1848016B3621}"/>
              </a:ext>
            </a:extLst>
          </p:cNvPr>
          <p:cNvSpPr/>
          <p:nvPr/>
        </p:nvSpPr>
        <p:spPr>
          <a:xfrm>
            <a:off x="211508" y="707886"/>
            <a:ext cx="872638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/>
              <a:t>Profile</a:t>
            </a:r>
          </a:p>
          <a:p>
            <a:r>
              <a:rPr lang="en-US" sz="1200" dirty="0"/>
              <a:t>Camber Energy, Inc. is a Houston, Texas-based growth-oriented energy company that owns stakes in oil and natural gas assets across the US. The company also provides custom energy solutions to commercial and industrial clients across North America.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6AB87A7-BCAC-4F61-9D7D-479E3285BC60}"/>
              </a:ext>
            </a:extLst>
          </p:cNvPr>
          <p:cNvSpPr txBox="1"/>
          <p:nvPr/>
        </p:nvSpPr>
        <p:spPr>
          <a:xfrm>
            <a:off x="9113941" y="226618"/>
            <a:ext cx="2660073" cy="2231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Sector</a:t>
            </a:r>
          </a:p>
          <a:p>
            <a:r>
              <a:rPr lang="en-US" sz="1100" dirty="0"/>
              <a:t>Oil Extraction</a:t>
            </a:r>
          </a:p>
          <a:p>
            <a:endParaRPr lang="en-US" sz="1100" dirty="0"/>
          </a:p>
          <a:p>
            <a:r>
              <a:rPr lang="en-US" sz="1100" b="1" dirty="0"/>
              <a:t>Industry</a:t>
            </a:r>
          </a:p>
          <a:p>
            <a:r>
              <a:rPr lang="en-US" sz="1100" dirty="0"/>
              <a:t>Companies on the Energy Service</a:t>
            </a:r>
          </a:p>
          <a:p>
            <a:endParaRPr lang="en-US" sz="1100" dirty="0"/>
          </a:p>
          <a:p>
            <a:r>
              <a:rPr lang="en-US" sz="1100" b="1" dirty="0"/>
              <a:t>1Y Sales Change</a:t>
            </a:r>
          </a:p>
          <a:p>
            <a:r>
              <a:rPr lang="en-US" sz="1100" dirty="0">
                <a:solidFill>
                  <a:srgbClr val="FF0000"/>
                </a:solidFill>
              </a:rPr>
              <a:t>-85.52% </a:t>
            </a:r>
          </a:p>
          <a:p>
            <a:endParaRPr lang="en-US" dirty="0"/>
          </a:p>
          <a:p>
            <a:r>
              <a:rPr lang="en-US" sz="1100" b="1" dirty="0"/>
              <a:t>Yield</a:t>
            </a:r>
          </a:p>
          <a:p>
            <a:r>
              <a:rPr lang="en-US" sz="1100" dirty="0"/>
              <a:t>CEI is not currently paying a regular dividend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92596A7-91E8-43E2-9770-186C7805DD01}"/>
              </a:ext>
            </a:extLst>
          </p:cNvPr>
          <p:cNvSpPr txBox="1"/>
          <p:nvPr/>
        </p:nvSpPr>
        <p:spPr>
          <a:xfrm>
            <a:off x="358239" y="6581001"/>
            <a:ext cx="16818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Source: WSJ, Capital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6F5BD53-7673-4CBE-97AC-3642EB5810C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1187" y="4007903"/>
            <a:ext cx="2794307" cy="241771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60100775-8BC6-4063-88B7-8F2F17B25865}"/>
              </a:ext>
            </a:extLst>
          </p:cNvPr>
          <p:cNvSpPr txBox="1"/>
          <p:nvPr/>
        </p:nvSpPr>
        <p:spPr>
          <a:xfrm>
            <a:off x="601106" y="3669349"/>
            <a:ext cx="27109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Projection: 500 Simulations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C4C3E22-FB18-44A4-A8A4-DA93F43C2A47}"/>
              </a:ext>
            </a:extLst>
          </p:cNvPr>
          <p:cNvSpPr txBox="1"/>
          <p:nvPr/>
        </p:nvSpPr>
        <p:spPr>
          <a:xfrm>
            <a:off x="3564203" y="3746293"/>
            <a:ext cx="6868270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Year - 2020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The company lost 20% on just one day, 10-20-2020 with 50% gain on prior day without any justification or material information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The unusual high trading volume was from sources outside of the company, especially via the subreddit </a:t>
            </a:r>
            <a:r>
              <a:rPr lang="en-US" sz="1400" dirty="0" err="1"/>
              <a:t>WallStreetBets</a:t>
            </a:r>
            <a:r>
              <a:rPr lang="en-US" sz="1400" dirty="0"/>
              <a:t> (WSB) </a:t>
            </a:r>
          </a:p>
          <a:p>
            <a:r>
              <a:rPr lang="en-US" sz="1400" b="1" dirty="0"/>
              <a:t>Year - 2021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Change in vision affect prediction in 2021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Caught investor attention in early 2021 as it heavily mentioned on Reddit’s </a:t>
            </a:r>
            <a:r>
              <a:rPr lang="en-US" sz="1400" dirty="0" err="1"/>
              <a:t>WallStreetBets</a:t>
            </a:r>
            <a:r>
              <a:rPr lang="en-US" sz="1400" dirty="0"/>
              <a:t> forum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As of late September 2021, the</a:t>
            </a:r>
            <a:r>
              <a:rPr lang="en-US" sz="1400" dirty="0">
                <a:hlinkClick r:id="rId9"/>
              </a:rPr>
              <a:t> short interest</a:t>
            </a:r>
            <a:r>
              <a:rPr lang="en-US" sz="1400" dirty="0"/>
              <a:t> in CEI stock stands at 6.14 million out of the total 104.2 million shares.</a:t>
            </a:r>
          </a:p>
        </p:txBody>
      </p:sp>
    </p:spTree>
    <p:extLst>
      <p:ext uri="{BB962C8B-B14F-4D97-AF65-F5344CB8AC3E}">
        <p14:creationId xmlns:p14="http://schemas.microsoft.com/office/powerpoint/2010/main" val="851460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1835</TotalTime>
  <Words>922</Words>
  <Application>Microsoft Office PowerPoint</Application>
  <PresentationFormat>Widescreen</PresentationFormat>
  <Paragraphs>146</Paragraphs>
  <Slides>14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Trebuchet MS</vt:lpstr>
      <vt:lpstr>Wingdings 3</vt:lpstr>
      <vt:lpstr>Facet</vt:lpstr>
      <vt:lpstr>Social Media Freak</vt:lpstr>
      <vt:lpstr>PowerPoint Presentation</vt:lpstr>
      <vt:lpstr>PowerPoint Presentation</vt:lpstr>
      <vt:lpstr>Question  Will positive tweets &amp; posts in social media about a company  encourage people to invest in stocks  of that company  and as a result  make their stock price increase?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June Beaver</dc:creator>
  <cp:lastModifiedBy>June Beaver</cp:lastModifiedBy>
  <cp:revision>139</cp:revision>
  <dcterms:created xsi:type="dcterms:W3CDTF">2021-09-30T12:00:47Z</dcterms:created>
  <dcterms:modified xsi:type="dcterms:W3CDTF">2021-10-06T23:38:54Z</dcterms:modified>
</cp:coreProperties>
</file>